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ue Machina" charset="1" panose="00000500000000000000"/>
      <p:regular r:id="rId10"/>
    </p:embeddedFont>
    <p:embeddedFont>
      <p:font typeface="Neue Machina Light" charset="1" panose="00000400000000000000"/>
      <p:regular r:id="rId11"/>
    </p:embeddedFont>
    <p:embeddedFont>
      <p:font typeface="Neue Machina Ultra-Bold" charset="1" panose="00000900000000000000"/>
      <p:regular r:id="rId12"/>
    </p:embeddedFont>
    <p:embeddedFont>
      <p:font typeface="Aileron" charset="1" panose="00000500000000000000"/>
      <p:regular r:id="rId13"/>
    </p:embeddedFont>
    <p:embeddedFont>
      <p:font typeface="Aileron Bold" charset="1" panose="00000800000000000000"/>
      <p:regular r:id="rId14"/>
    </p:embeddedFont>
    <p:embeddedFont>
      <p:font typeface="Aileron Italics" charset="1" panose="00000500000000000000"/>
      <p:regular r:id="rId15"/>
    </p:embeddedFont>
    <p:embeddedFont>
      <p:font typeface="Aileron Bold Italics" charset="1" panose="00000800000000000000"/>
      <p:regular r:id="rId16"/>
    </p:embeddedFont>
    <p:embeddedFont>
      <p:font typeface="Aileron Thin" charset="1" panose="00000300000000000000"/>
      <p:regular r:id="rId17"/>
    </p:embeddedFont>
    <p:embeddedFont>
      <p:font typeface="Aileron Thin Italics" charset="1" panose="00000300000000000000"/>
      <p:regular r:id="rId18"/>
    </p:embeddedFont>
    <p:embeddedFont>
      <p:font typeface="Aileron Light" charset="1" panose="00000400000000000000"/>
      <p:regular r:id="rId19"/>
    </p:embeddedFont>
    <p:embeddedFont>
      <p:font typeface="Aileron Light Italics" charset="1" panose="00000400000000000000"/>
      <p:regular r:id="rId20"/>
    </p:embeddedFont>
    <p:embeddedFont>
      <p:font typeface="Aileron Ultra-Bold" charset="1" panose="00000A00000000000000"/>
      <p:regular r:id="rId21"/>
    </p:embeddedFont>
    <p:embeddedFont>
      <p:font typeface="Aileron Ultra-Bold Italics" charset="1" panose="00000A00000000000000"/>
      <p:regular r:id="rId22"/>
    </p:embeddedFont>
    <p:embeddedFont>
      <p:font typeface="Aileron Heavy" charset="1" panose="00000A00000000000000"/>
      <p:regular r:id="rId23"/>
    </p:embeddedFont>
    <p:embeddedFont>
      <p:font typeface="Aileron Heavy Italics" charset="1" panose="00000A00000000000000"/>
      <p:regular r:id="rId24"/>
    </p:embeddedFont>
    <p:embeddedFont>
      <p:font typeface="Montserrat" charset="1" panose="00000500000000000000"/>
      <p:regular r:id="rId25"/>
    </p:embeddedFont>
    <p:embeddedFont>
      <p:font typeface="Montserrat Bold" charset="1" panose="00000800000000000000"/>
      <p:regular r:id="rId26"/>
    </p:embeddedFont>
    <p:embeddedFont>
      <p:font typeface="Montserrat Italics" charset="1" panose="00000500000000000000"/>
      <p:regular r:id="rId27"/>
    </p:embeddedFont>
    <p:embeddedFont>
      <p:font typeface="Montserrat Bold Italics" charset="1" panose="00000800000000000000"/>
      <p:regular r:id="rId28"/>
    </p:embeddedFont>
    <p:embeddedFont>
      <p:font typeface="Montserrat Thin" charset="1" panose="00000300000000000000"/>
      <p:regular r:id="rId29"/>
    </p:embeddedFont>
    <p:embeddedFont>
      <p:font typeface="Montserrat Thin Italics" charset="1" panose="00000300000000000000"/>
      <p:regular r:id="rId30"/>
    </p:embeddedFont>
    <p:embeddedFont>
      <p:font typeface="Montserrat Extra-Light" charset="1" panose="00000300000000000000"/>
      <p:regular r:id="rId31"/>
    </p:embeddedFont>
    <p:embeddedFont>
      <p:font typeface="Montserrat Extra-Light Italics" charset="1" panose="00000300000000000000"/>
      <p:regular r:id="rId32"/>
    </p:embeddedFont>
    <p:embeddedFont>
      <p:font typeface="Montserrat Light" charset="1" panose="00000400000000000000"/>
      <p:regular r:id="rId33"/>
    </p:embeddedFont>
    <p:embeddedFont>
      <p:font typeface="Montserrat Light Italics" charset="1" panose="00000400000000000000"/>
      <p:regular r:id="rId34"/>
    </p:embeddedFont>
    <p:embeddedFont>
      <p:font typeface="Montserrat Medium" charset="1" panose="00000600000000000000"/>
      <p:regular r:id="rId35"/>
    </p:embeddedFont>
    <p:embeddedFont>
      <p:font typeface="Montserrat Medium Italics" charset="1" panose="00000600000000000000"/>
      <p:regular r:id="rId36"/>
    </p:embeddedFont>
    <p:embeddedFont>
      <p:font typeface="Montserrat Semi-Bold" charset="1" panose="00000700000000000000"/>
      <p:regular r:id="rId37"/>
    </p:embeddedFont>
    <p:embeddedFont>
      <p:font typeface="Montserrat Semi-Bold Italics" charset="1" panose="00000700000000000000"/>
      <p:regular r:id="rId38"/>
    </p:embeddedFont>
    <p:embeddedFont>
      <p:font typeface="Montserrat Ultra-Bold" charset="1" panose="00000900000000000000"/>
      <p:regular r:id="rId39"/>
    </p:embeddedFont>
    <p:embeddedFont>
      <p:font typeface="Montserrat Ultra-Bold Italics" charset="1" panose="00000900000000000000"/>
      <p:regular r:id="rId40"/>
    </p:embeddedFont>
    <p:embeddedFont>
      <p:font typeface="Montserrat Heavy" charset="1" panose="00000A00000000000000"/>
      <p:regular r:id="rId41"/>
    </p:embeddedFont>
    <p:embeddedFont>
      <p:font typeface="Montserrat Heavy Italics" charset="1" panose="00000A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6.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jpe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8.png" Type="http://schemas.openxmlformats.org/officeDocument/2006/relationships/image"/><Relationship Id="rId9"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6.png" Type="http://schemas.openxmlformats.org/officeDocument/2006/relationships/image"/><Relationship Id="rId9"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6980261" y="5943223"/>
            <a:ext cx="4327479" cy="600872"/>
          </a:xfrm>
          <a:custGeom>
            <a:avLst/>
            <a:gdLst/>
            <a:ahLst/>
            <a:cxnLst/>
            <a:rect r="r" b="b" t="t" l="l"/>
            <a:pathLst>
              <a:path h="600872" w="4327479">
                <a:moveTo>
                  <a:pt x="0" y="0"/>
                </a:moveTo>
                <a:lnTo>
                  <a:pt x="4327478" y="0"/>
                </a:lnTo>
                <a:lnTo>
                  <a:pt x="4327478" y="600872"/>
                </a:lnTo>
                <a:lnTo>
                  <a:pt x="0" y="600872"/>
                </a:lnTo>
                <a:lnTo>
                  <a:pt x="0" y="0"/>
                </a:lnTo>
                <a:close/>
              </a:path>
            </a:pathLst>
          </a:custGeom>
          <a:blipFill>
            <a:blip r:embed="rId9"/>
            <a:stretch>
              <a:fillRect l="0" t="-71533" r="0" b="-71533"/>
            </a:stretch>
          </a:blipFill>
        </p:spPr>
      </p:sp>
      <p:sp>
        <p:nvSpPr>
          <p:cNvPr name="Freeform 7" id="7"/>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10"/>
            <a:stretch>
              <a:fillRect l="0" t="0" r="0" b="0"/>
            </a:stretch>
          </a:blipFill>
        </p:spPr>
      </p:sp>
      <p:sp>
        <p:nvSpPr>
          <p:cNvPr name="Freeform 8" id="8"/>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1"/>
            <a:stretch>
              <a:fillRect l="0" t="0" r="0" b="0"/>
            </a:stretch>
          </a:blipFill>
        </p:spPr>
      </p:sp>
      <p:sp>
        <p:nvSpPr>
          <p:cNvPr name="TextBox 9" id="9"/>
          <p:cNvSpPr txBox="true"/>
          <p:nvPr/>
        </p:nvSpPr>
        <p:spPr>
          <a:xfrm rot="0">
            <a:off x="2419979" y="4134227"/>
            <a:ext cx="13448042" cy="1809013"/>
          </a:xfrm>
          <a:prstGeom prst="rect">
            <a:avLst/>
          </a:prstGeom>
        </p:spPr>
        <p:txBody>
          <a:bodyPr anchor="t" rtlCol="false" tIns="0" lIns="0" bIns="0" rIns="0">
            <a:spAutoFit/>
          </a:bodyPr>
          <a:lstStyle/>
          <a:p>
            <a:pPr algn="ctr">
              <a:lnSpc>
                <a:spcPts val="14740"/>
              </a:lnSpc>
            </a:pPr>
            <a:r>
              <a:rPr lang="en-US" sz="10529">
                <a:solidFill>
                  <a:srgbClr val="FFFFFF"/>
                </a:solidFill>
                <a:latin typeface="Neue Machina Ultra-Bold"/>
              </a:rPr>
              <a:t>Muscle Munchies</a:t>
            </a:r>
          </a:p>
        </p:txBody>
      </p:sp>
      <p:sp>
        <p:nvSpPr>
          <p:cNvPr name="TextBox 10" id="10"/>
          <p:cNvSpPr txBox="true"/>
          <p:nvPr/>
        </p:nvSpPr>
        <p:spPr>
          <a:xfrm rot="0">
            <a:off x="6283933" y="5785205"/>
            <a:ext cx="5723800" cy="831183"/>
          </a:xfrm>
          <a:prstGeom prst="rect">
            <a:avLst/>
          </a:prstGeom>
        </p:spPr>
        <p:txBody>
          <a:bodyPr anchor="t" rtlCol="false" tIns="0" lIns="0" bIns="0" rIns="0">
            <a:spAutoFit/>
          </a:bodyPr>
          <a:lstStyle/>
          <a:p>
            <a:pPr algn="ctr">
              <a:lnSpc>
                <a:spcPts val="6895"/>
              </a:lnSpc>
            </a:pPr>
            <a:r>
              <a:rPr lang="en-US" sz="4925">
                <a:solidFill>
                  <a:srgbClr val="01204C"/>
                </a:solidFill>
                <a:latin typeface="Montserrat Medium"/>
              </a:rPr>
              <a:t>FitnFood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588791" y="1028700"/>
            <a:ext cx="5366128" cy="5017329"/>
          </a:xfrm>
          <a:custGeom>
            <a:avLst/>
            <a:gdLst/>
            <a:ahLst/>
            <a:cxnLst/>
            <a:rect r="r" b="b" t="t" l="l"/>
            <a:pathLst>
              <a:path h="5017329" w="5366128">
                <a:moveTo>
                  <a:pt x="0" y="0"/>
                </a:moveTo>
                <a:lnTo>
                  <a:pt x="5366127" y="0"/>
                </a:lnTo>
                <a:lnTo>
                  <a:pt x="5366127" y="5017329"/>
                </a:lnTo>
                <a:lnTo>
                  <a:pt x="0" y="5017329"/>
                </a:lnTo>
                <a:lnTo>
                  <a:pt x="0" y="0"/>
                </a:lnTo>
                <a:close/>
              </a:path>
            </a:pathLst>
          </a:custGeom>
          <a:blipFill>
            <a:blip r:embed="rId2"/>
            <a:stretch>
              <a:fillRect l="0" t="0" r="0" b="0"/>
            </a:stretch>
          </a:blipFill>
        </p:spPr>
      </p:sp>
      <p:sp>
        <p:nvSpPr>
          <p:cNvPr name="Freeform 3" id="3"/>
          <p:cNvSpPr/>
          <p:nvPr/>
        </p:nvSpPr>
        <p:spPr>
          <a:xfrm flipH="false" flipV="false" rot="5400000">
            <a:off x="13614718" y="449266"/>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09077" y="2262877"/>
            <a:ext cx="7043083" cy="5644962"/>
          </a:xfrm>
          <a:custGeom>
            <a:avLst/>
            <a:gdLst/>
            <a:ahLst/>
            <a:cxnLst/>
            <a:rect r="r" b="b" t="t" l="l"/>
            <a:pathLst>
              <a:path h="5644962" w="7043083">
                <a:moveTo>
                  <a:pt x="0" y="0"/>
                </a:moveTo>
                <a:lnTo>
                  <a:pt x="7043084" y="0"/>
                </a:lnTo>
                <a:lnTo>
                  <a:pt x="7043084" y="5644962"/>
                </a:lnTo>
                <a:lnTo>
                  <a:pt x="0" y="5644962"/>
                </a:lnTo>
                <a:lnTo>
                  <a:pt x="0" y="0"/>
                </a:lnTo>
                <a:close/>
              </a:path>
            </a:pathLst>
          </a:custGeom>
          <a:blipFill>
            <a:blip r:embed="rId5"/>
            <a:stretch>
              <a:fillRect l="-1639" t="0" r="0" b="0"/>
            </a:stretch>
          </a:blipFill>
        </p:spPr>
      </p:sp>
      <p:sp>
        <p:nvSpPr>
          <p:cNvPr name="TextBox 5" id="5"/>
          <p:cNvSpPr txBox="true"/>
          <p:nvPr/>
        </p:nvSpPr>
        <p:spPr>
          <a:xfrm rot="0">
            <a:off x="5300639" y="942975"/>
            <a:ext cx="4951522" cy="796659"/>
          </a:xfrm>
          <a:prstGeom prst="rect">
            <a:avLst/>
          </a:prstGeom>
        </p:spPr>
        <p:txBody>
          <a:bodyPr anchor="t" rtlCol="false" tIns="0" lIns="0" bIns="0" rIns="0">
            <a:spAutoFit/>
          </a:bodyPr>
          <a:lstStyle/>
          <a:p>
            <a:pPr>
              <a:lnSpc>
                <a:spcPts val="6540"/>
              </a:lnSpc>
              <a:spcBef>
                <a:spcPct val="0"/>
              </a:spcBef>
            </a:pPr>
            <a:r>
              <a:rPr lang="en-US" sz="4671">
                <a:solidFill>
                  <a:srgbClr val="FFFFFF"/>
                </a:solidFill>
                <a:latin typeface="Montserrat Bold"/>
              </a:rPr>
              <a:t>Calorie Deficit</a:t>
            </a:r>
          </a:p>
        </p:txBody>
      </p:sp>
      <p:sp>
        <p:nvSpPr>
          <p:cNvPr name="Freeform 6" id="6"/>
          <p:cNvSpPr/>
          <p:nvPr/>
        </p:nvSpPr>
        <p:spPr>
          <a:xfrm flipH="false" flipV="false" rot="5400000">
            <a:off x="13767118" y="601666"/>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247557" y="2177152"/>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1</a:t>
            </a:r>
          </a:p>
          <a:p>
            <a:pPr>
              <a:lnSpc>
                <a:spcPts val="4200"/>
              </a:lnSpc>
              <a:spcBef>
                <a:spcPct val="0"/>
              </a:spcBef>
            </a:pPr>
            <a:r>
              <a:rPr lang="en-US" sz="3000">
                <a:solidFill>
                  <a:srgbClr val="FFFFFF"/>
                </a:solidFill>
                <a:latin typeface="Montserrat Bold"/>
              </a:rPr>
              <a:t>60*2.2*14 = 1,850</a:t>
            </a:r>
          </a:p>
        </p:txBody>
      </p:sp>
      <p:sp>
        <p:nvSpPr>
          <p:cNvPr name="TextBox 8" id="8"/>
          <p:cNvSpPr txBox="true"/>
          <p:nvPr/>
        </p:nvSpPr>
        <p:spPr>
          <a:xfrm rot="0">
            <a:off x="11247557" y="3604040"/>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2</a:t>
            </a:r>
          </a:p>
          <a:p>
            <a:pPr>
              <a:lnSpc>
                <a:spcPts val="4200"/>
              </a:lnSpc>
              <a:spcBef>
                <a:spcPct val="0"/>
              </a:spcBef>
            </a:pPr>
            <a:r>
              <a:rPr lang="en-US" sz="3000">
                <a:solidFill>
                  <a:srgbClr val="FFFFFF"/>
                </a:solidFill>
                <a:latin typeface="Montserrat Bold"/>
              </a:rPr>
              <a:t>60*2.2*14 = 1,650</a:t>
            </a:r>
          </a:p>
        </p:txBody>
      </p:sp>
      <p:sp>
        <p:nvSpPr>
          <p:cNvPr name="TextBox 9" id="9"/>
          <p:cNvSpPr txBox="true"/>
          <p:nvPr/>
        </p:nvSpPr>
        <p:spPr>
          <a:xfrm rot="0">
            <a:off x="11247557" y="6668673"/>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4</a:t>
            </a:r>
          </a:p>
          <a:p>
            <a:pPr>
              <a:lnSpc>
                <a:spcPts val="4200"/>
              </a:lnSpc>
              <a:spcBef>
                <a:spcPct val="0"/>
              </a:spcBef>
            </a:pPr>
            <a:r>
              <a:rPr lang="en-US" sz="3000">
                <a:solidFill>
                  <a:srgbClr val="FFFFFF"/>
                </a:solidFill>
                <a:latin typeface="Montserrat Bold"/>
              </a:rPr>
              <a:t>60*2.2*14 = 1,250</a:t>
            </a:r>
          </a:p>
        </p:txBody>
      </p:sp>
      <p:sp>
        <p:nvSpPr>
          <p:cNvPr name="TextBox 10" id="10"/>
          <p:cNvSpPr txBox="true"/>
          <p:nvPr/>
        </p:nvSpPr>
        <p:spPr>
          <a:xfrm rot="0">
            <a:off x="11247557" y="5210175"/>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3</a:t>
            </a:r>
          </a:p>
          <a:p>
            <a:pPr>
              <a:lnSpc>
                <a:spcPts val="4200"/>
              </a:lnSpc>
              <a:spcBef>
                <a:spcPct val="0"/>
              </a:spcBef>
            </a:pPr>
            <a:r>
              <a:rPr lang="en-US" sz="3000">
                <a:solidFill>
                  <a:srgbClr val="FFFFFF"/>
                </a:solidFill>
                <a:latin typeface="Montserrat Bold"/>
              </a:rPr>
              <a:t>60*2.2*14 = 1,450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588791" y="1028700"/>
            <a:ext cx="5366128" cy="5017329"/>
          </a:xfrm>
          <a:custGeom>
            <a:avLst/>
            <a:gdLst/>
            <a:ahLst/>
            <a:cxnLst/>
            <a:rect r="r" b="b" t="t" l="l"/>
            <a:pathLst>
              <a:path h="5017329" w="5366128">
                <a:moveTo>
                  <a:pt x="0" y="0"/>
                </a:moveTo>
                <a:lnTo>
                  <a:pt x="5366127" y="0"/>
                </a:lnTo>
                <a:lnTo>
                  <a:pt x="5366127" y="5017329"/>
                </a:lnTo>
                <a:lnTo>
                  <a:pt x="0" y="5017329"/>
                </a:lnTo>
                <a:lnTo>
                  <a:pt x="0" y="0"/>
                </a:lnTo>
                <a:close/>
              </a:path>
            </a:pathLst>
          </a:custGeom>
          <a:blipFill>
            <a:blip r:embed="rId2"/>
            <a:stretch>
              <a:fillRect l="0" t="0" r="0" b="0"/>
            </a:stretch>
          </a:blipFill>
        </p:spPr>
      </p:sp>
      <p:sp>
        <p:nvSpPr>
          <p:cNvPr name="Freeform 3" id="3"/>
          <p:cNvSpPr/>
          <p:nvPr/>
        </p:nvSpPr>
        <p:spPr>
          <a:xfrm flipH="false" flipV="false" rot="5400000">
            <a:off x="13767118" y="601666"/>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93038" y="2262877"/>
            <a:ext cx="7086167" cy="6536073"/>
          </a:xfrm>
          <a:custGeom>
            <a:avLst/>
            <a:gdLst/>
            <a:ahLst/>
            <a:cxnLst/>
            <a:rect r="r" b="b" t="t" l="l"/>
            <a:pathLst>
              <a:path h="6536073" w="7086167">
                <a:moveTo>
                  <a:pt x="0" y="0"/>
                </a:moveTo>
                <a:lnTo>
                  <a:pt x="7086167" y="0"/>
                </a:lnTo>
                <a:lnTo>
                  <a:pt x="7086167" y="6536073"/>
                </a:lnTo>
                <a:lnTo>
                  <a:pt x="0" y="6536073"/>
                </a:lnTo>
                <a:lnTo>
                  <a:pt x="0" y="0"/>
                </a:lnTo>
                <a:close/>
              </a:path>
            </a:pathLst>
          </a:custGeom>
          <a:blipFill>
            <a:blip r:embed="rId5"/>
            <a:stretch>
              <a:fillRect l="-28680" t="0" r="-9777" b="0"/>
            </a:stretch>
          </a:blipFill>
        </p:spPr>
      </p:sp>
      <p:sp>
        <p:nvSpPr>
          <p:cNvPr name="TextBox 5" id="5"/>
          <p:cNvSpPr txBox="true"/>
          <p:nvPr/>
        </p:nvSpPr>
        <p:spPr>
          <a:xfrm rot="0">
            <a:off x="11247557" y="2177152"/>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1</a:t>
            </a:r>
          </a:p>
          <a:p>
            <a:pPr>
              <a:lnSpc>
                <a:spcPts val="4200"/>
              </a:lnSpc>
              <a:spcBef>
                <a:spcPct val="0"/>
              </a:spcBef>
            </a:pPr>
            <a:r>
              <a:rPr lang="en-US" sz="3000">
                <a:solidFill>
                  <a:srgbClr val="FFFFFF"/>
                </a:solidFill>
                <a:latin typeface="Montserrat Bold"/>
              </a:rPr>
              <a:t>60*2.2*14 = 1,850</a:t>
            </a:r>
          </a:p>
        </p:txBody>
      </p:sp>
      <p:sp>
        <p:nvSpPr>
          <p:cNvPr name="TextBox 6" id="6"/>
          <p:cNvSpPr txBox="true"/>
          <p:nvPr/>
        </p:nvSpPr>
        <p:spPr>
          <a:xfrm rot="0">
            <a:off x="11247557" y="3604040"/>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2</a:t>
            </a:r>
          </a:p>
          <a:p>
            <a:pPr>
              <a:lnSpc>
                <a:spcPts val="4200"/>
              </a:lnSpc>
              <a:spcBef>
                <a:spcPct val="0"/>
              </a:spcBef>
            </a:pPr>
            <a:r>
              <a:rPr lang="en-US" sz="3000">
                <a:solidFill>
                  <a:srgbClr val="FFFFFF"/>
                </a:solidFill>
                <a:latin typeface="Montserrat Bold"/>
              </a:rPr>
              <a:t>60*2.2*14 = 1,850</a:t>
            </a:r>
          </a:p>
        </p:txBody>
      </p:sp>
      <p:sp>
        <p:nvSpPr>
          <p:cNvPr name="TextBox 7" id="7"/>
          <p:cNvSpPr txBox="true"/>
          <p:nvPr/>
        </p:nvSpPr>
        <p:spPr>
          <a:xfrm rot="0">
            <a:off x="11247557" y="6668673"/>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4</a:t>
            </a:r>
          </a:p>
          <a:p>
            <a:pPr>
              <a:lnSpc>
                <a:spcPts val="4200"/>
              </a:lnSpc>
              <a:spcBef>
                <a:spcPct val="0"/>
              </a:spcBef>
            </a:pPr>
            <a:r>
              <a:rPr lang="en-US" sz="3000">
                <a:solidFill>
                  <a:srgbClr val="FFFFFF"/>
                </a:solidFill>
                <a:latin typeface="Montserrat Bold"/>
              </a:rPr>
              <a:t>60*2.2*14 = 1,850</a:t>
            </a:r>
          </a:p>
        </p:txBody>
      </p:sp>
      <p:sp>
        <p:nvSpPr>
          <p:cNvPr name="TextBox 8" id="8"/>
          <p:cNvSpPr txBox="true"/>
          <p:nvPr/>
        </p:nvSpPr>
        <p:spPr>
          <a:xfrm rot="0">
            <a:off x="11247557" y="5210175"/>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3</a:t>
            </a:r>
          </a:p>
          <a:p>
            <a:pPr>
              <a:lnSpc>
                <a:spcPts val="4200"/>
              </a:lnSpc>
              <a:spcBef>
                <a:spcPct val="0"/>
              </a:spcBef>
            </a:pPr>
            <a:r>
              <a:rPr lang="en-US" sz="3000">
                <a:solidFill>
                  <a:srgbClr val="FFFFFF"/>
                </a:solidFill>
                <a:latin typeface="Montserrat Bold"/>
              </a:rPr>
              <a:t>60*2.2*14 = 1,850</a:t>
            </a:r>
          </a:p>
        </p:txBody>
      </p:sp>
      <p:sp>
        <p:nvSpPr>
          <p:cNvPr name="TextBox 9" id="9"/>
          <p:cNvSpPr txBox="true"/>
          <p:nvPr/>
        </p:nvSpPr>
        <p:spPr>
          <a:xfrm rot="0">
            <a:off x="4238290" y="758219"/>
            <a:ext cx="6521951" cy="796659"/>
          </a:xfrm>
          <a:prstGeom prst="rect">
            <a:avLst/>
          </a:prstGeom>
        </p:spPr>
        <p:txBody>
          <a:bodyPr anchor="t" rtlCol="false" tIns="0" lIns="0" bIns="0" rIns="0">
            <a:spAutoFit/>
          </a:bodyPr>
          <a:lstStyle/>
          <a:p>
            <a:pPr>
              <a:lnSpc>
                <a:spcPts val="6540"/>
              </a:lnSpc>
              <a:spcBef>
                <a:spcPct val="0"/>
              </a:spcBef>
            </a:pPr>
            <a:r>
              <a:rPr lang="en-US" sz="4671">
                <a:solidFill>
                  <a:srgbClr val="FFFFFF"/>
                </a:solidFill>
                <a:latin typeface="Montserrat Bold"/>
              </a:rPr>
              <a:t>Calorie Maintenance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2783333" y="1173921"/>
            <a:ext cx="6521951" cy="796659"/>
          </a:xfrm>
          <a:prstGeom prst="rect">
            <a:avLst/>
          </a:prstGeom>
        </p:spPr>
        <p:txBody>
          <a:bodyPr anchor="t" rtlCol="false" tIns="0" lIns="0" bIns="0" rIns="0">
            <a:spAutoFit/>
          </a:bodyPr>
          <a:lstStyle/>
          <a:p>
            <a:pPr>
              <a:lnSpc>
                <a:spcPts val="6540"/>
              </a:lnSpc>
              <a:spcBef>
                <a:spcPct val="0"/>
              </a:spcBef>
            </a:pPr>
            <a:r>
              <a:rPr lang="en-US" sz="4671">
                <a:solidFill>
                  <a:srgbClr val="FFFFFF"/>
                </a:solidFill>
                <a:latin typeface="Montserrat Bold"/>
              </a:rPr>
              <a:t>What is Muscle ?</a:t>
            </a:r>
          </a:p>
        </p:txBody>
      </p:sp>
      <p:sp>
        <p:nvSpPr>
          <p:cNvPr name="TextBox 3" id="3"/>
          <p:cNvSpPr txBox="true"/>
          <p:nvPr/>
        </p:nvSpPr>
        <p:spPr>
          <a:xfrm rot="0">
            <a:off x="872607" y="2358818"/>
            <a:ext cx="9950796" cy="6232189"/>
          </a:xfrm>
          <a:prstGeom prst="rect">
            <a:avLst/>
          </a:prstGeom>
        </p:spPr>
        <p:txBody>
          <a:bodyPr anchor="t" rtlCol="false" tIns="0" lIns="0" bIns="0" rIns="0">
            <a:spAutoFit/>
          </a:bodyPr>
          <a:lstStyle/>
          <a:p>
            <a:pPr>
              <a:lnSpc>
                <a:spcPts val="5479"/>
              </a:lnSpc>
              <a:spcBef>
                <a:spcPct val="0"/>
              </a:spcBef>
            </a:pPr>
            <a:r>
              <a:rPr lang="en-US" sz="3914">
                <a:solidFill>
                  <a:srgbClr val="FFFFFF"/>
                </a:solidFill>
                <a:latin typeface="Montserrat Bold"/>
              </a:rPr>
              <a:t>In the gym, "Muscle" typically refers to skeletal muscle, consciously controlled and key for voluntary movement. Gym-goers focus on strengthening specific muscle groups through resistance training, aiming to stimulate growth, improve strength, and enhance endurance, supported by proper nutrition and supplements.</a:t>
            </a:r>
          </a:p>
        </p:txBody>
      </p:sp>
      <p:sp>
        <p:nvSpPr>
          <p:cNvPr name="TextBox 4" id="4"/>
          <p:cNvSpPr txBox="true"/>
          <p:nvPr/>
        </p:nvSpPr>
        <p:spPr>
          <a:xfrm rot="0">
            <a:off x="11705994" y="2671650"/>
            <a:ext cx="5553306" cy="6332610"/>
          </a:xfrm>
          <a:prstGeom prst="rect">
            <a:avLst/>
          </a:prstGeom>
        </p:spPr>
        <p:txBody>
          <a:bodyPr anchor="t" rtlCol="false" tIns="0" lIns="0" bIns="0" rIns="0">
            <a:spAutoFit/>
          </a:bodyPr>
          <a:lstStyle/>
          <a:p>
            <a:pPr>
              <a:lnSpc>
                <a:spcPts val="5568"/>
              </a:lnSpc>
            </a:pPr>
            <a:r>
              <a:rPr lang="en-US" sz="3977">
                <a:solidFill>
                  <a:srgbClr val="FFFFFF"/>
                </a:solidFill>
                <a:latin typeface="Montserrat Bold"/>
              </a:rPr>
              <a:t>Muscle group </a:t>
            </a:r>
          </a:p>
          <a:p>
            <a:pPr marL="858819" indent="-429409" lvl="1">
              <a:lnSpc>
                <a:spcPts val="5568"/>
              </a:lnSpc>
              <a:buFont typeface="Arial"/>
              <a:buChar char="•"/>
            </a:pPr>
            <a:r>
              <a:rPr lang="en-US" sz="3977">
                <a:solidFill>
                  <a:srgbClr val="FFFFFF"/>
                </a:solidFill>
                <a:latin typeface="Montserrat Bold"/>
              </a:rPr>
              <a:t>Chest</a:t>
            </a:r>
          </a:p>
          <a:p>
            <a:pPr marL="858819" indent="-429409" lvl="1">
              <a:lnSpc>
                <a:spcPts val="5568"/>
              </a:lnSpc>
              <a:buFont typeface="Arial"/>
              <a:buChar char="•"/>
            </a:pPr>
            <a:r>
              <a:rPr lang="en-US" sz="3977">
                <a:solidFill>
                  <a:srgbClr val="FFFFFF"/>
                </a:solidFill>
                <a:latin typeface="Montserrat Bold"/>
              </a:rPr>
              <a:t>triceps </a:t>
            </a:r>
          </a:p>
          <a:p>
            <a:pPr marL="858819" indent="-429409" lvl="1">
              <a:lnSpc>
                <a:spcPts val="5568"/>
              </a:lnSpc>
              <a:buFont typeface="Arial"/>
              <a:buChar char="•"/>
            </a:pPr>
            <a:r>
              <a:rPr lang="en-US" sz="3977">
                <a:solidFill>
                  <a:srgbClr val="FFFFFF"/>
                </a:solidFill>
                <a:latin typeface="Montserrat Bold"/>
              </a:rPr>
              <a:t>bicpes</a:t>
            </a:r>
          </a:p>
          <a:p>
            <a:pPr marL="858819" indent="-429409" lvl="1">
              <a:lnSpc>
                <a:spcPts val="5568"/>
              </a:lnSpc>
              <a:buFont typeface="Arial"/>
              <a:buChar char="•"/>
            </a:pPr>
            <a:r>
              <a:rPr lang="en-US" sz="3977">
                <a:solidFill>
                  <a:srgbClr val="FFFFFF"/>
                </a:solidFill>
                <a:latin typeface="Montserrat Bold"/>
              </a:rPr>
              <a:t>legs</a:t>
            </a:r>
          </a:p>
          <a:p>
            <a:pPr marL="858819" indent="-429409" lvl="1">
              <a:lnSpc>
                <a:spcPts val="5568"/>
              </a:lnSpc>
              <a:buFont typeface="Arial"/>
              <a:buChar char="•"/>
            </a:pPr>
            <a:r>
              <a:rPr lang="en-US" sz="3977">
                <a:solidFill>
                  <a:srgbClr val="FFFFFF"/>
                </a:solidFill>
                <a:latin typeface="Montserrat Bold"/>
              </a:rPr>
              <a:t>arms</a:t>
            </a:r>
          </a:p>
          <a:p>
            <a:pPr marL="858819" indent="-429409" lvl="1">
              <a:lnSpc>
                <a:spcPts val="5568"/>
              </a:lnSpc>
              <a:buFont typeface="Arial"/>
              <a:buChar char="•"/>
            </a:pPr>
            <a:r>
              <a:rPr lang="en-US" sz="3977">
                <a:solidFill>
                  <a:srgbClr val="FFFFFF"/>
                </a:solidFill>
                <a:latin typeface="Montserrat Bold"/>
              </a:rPr>
              <a:t>back</a:t>
            </a:r>
          </a:p>
          <a:p>
            <a:pPr marL="858819" indent="-429409" lvl="1">
              <a:lnSpc>
                <a:spcPts val="5568"/>
              </a:lnSpc>
              <a:buFont typeface="Arial"/>
              <a:buChar char="•"/>
            </a:pPr>
            <a:r>
              <a:rPr lang="en-US" sz="3977">
                <a:solidFill>
                  <a:srgbClr val="FFFFFF"/>
                </a:solidFill>
                <a:latin typeface="Montserrat Bold"/>
              </a:rPr>
              <a:t>Abs</a:t>
            </a:r>
          </a:p>
          <a:p>
            <a:pPr marL="858819" indent="-429409" lvl="1">
              <a:lnSpc>
                <a:spcPts val="5568"/>
              </a:lnSpc>
              <a:spcBef>
                <a:spcPct val="0"/>
              </a:spcBef>
              <a:buFont typeface="Arial"/>
              <a:buChar char="•"/>
            </a:pPr>
            <a:r>
              <a:rPr lang="en-US" sz="3977">
                <a:solidFill>
                  <a:srgbClr val="FFFFFF"/>
                </a:solidFill>
                <a:latin typeface="Montserrat Bold"/>
              </a:rPr>
              <a:t>Shoulder</a:t>
            </a:r>
          </a:p>
        </p:txBody>
      </p:sp>
      <p:sp>
        <p:nvSpPr>
          <p:cNvPr name="Freeform 5" id="5"/>
          <p:cNvSpPr/>
          <p:nvPr/>
        </p:nvSpPr>
        <p:spPr>
          <a:xfrm flipH="false" flipV="false" rot="5400000">
            <a:off x="13767118" y="601666"/>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191144" y="8861723"/>
            <a:ext cx="5366128" cy="5017329"/>
          </a:xfrm>
          <a:custGeom>
            <a:avLst/>
            <a:gdLst/>
            <a:ahLst/>
            <a:cxnLst/>
            <a:rect r="r" b="b" t="t" l="l"/>
            <a:pathLst>
              <a:path h="5017329" w="5366128">
                <a:moveTo>
                  <a:pt x="0" y="0"/>
                </a:moveTo>
                <a:lnTo>
                  <a:pt x="5366128" y="0"/>
                </a:lnTo>
                <a:lnTo>
                  <a:pt x="5366128" y="5017330"/>
                </a:lnTo>
                <a:lnTo>
                  <a:pt x="0" y="5017330"/>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819928" y="5143500"/>
            <a:ext cx="5619195" cy="3927464"/>
          </a:xfrm>
          <a:custGeom>
            <a:avLst/>
            <a:gdLst/>
            <a:ahLst/>
            <a:cxnLst/>
            <a:rect r="r" b="b" t="t" l="l"/>
            <a:pathLst>
              <a:path h="3927464" w="5619195">
                <a:moveTo>
                  <a:pt x="0" y="0"/>
                </a:moveTo>
                <a:lnTo>
                  <a:pt x="5619195" y="0"/>
                </a:lnTo>
                <a:lnTo>
                  <a:pt x="5619195" y="3927464"/>
                </a:lnTo>
                <a:lnTo>
                  <a:pt x="0" y="3927464"/>
                </a:lnTo>
                <a:lnTo>
                  <a:pt x="0" y="0"/>
                </a:lnTo>
                <a:close/>
              </a:path>
            </a:pathLst>
          </a:custGeom>
          <a:blipFill>
            <a:blip r:embed="rId2"/>
            <a:stretch>
              <a:fillRect l="0" t="-5471" r="0" b="-5471"/>
            </a:stretch>
          </a:blipFill>
        </p:spPr>
      </p:sp>
      <p:sp>
        <p:nvSpPr>
          <p:cNvPr name="TextBox 3" id="3"/>
          <p:cNvSpPr txBox="true"/>
          <p:nvPr/>
        </p:nvSpPr>
        <p:spPr>
          <a:xfrm rot="0">
            <a:off x="1212903" y="1451055"/>
            <a:ext cx="10009229" cy="3076934"/>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What happens when we workout ?</a:t>
            </a:r>
          </a:p>
          <a:p>
            <a:pPr>
              <a:lnSpc>
                <a:spcPts val="3500"/>
              </a:lnSpc>
            </a:pPr>
          </a:p>
          <a:p>
            <a:pPr>
              <a:lnSpc>
                <a:spcPts val="3919"/>
              </a:lnSpc>
              <a:spcBef>
                <a:spcPct val="0"/>
              </a:spcBef>
            </a:pPr>
            <a:r>
              <a:rPr lang="en-US" sz="2799">
                <a:solidFill>
                  <a:srgbClr val="FFFFFF"/>
                </a:solidFill>
                <a:latin typeface="Montserrat Bold"/>
              </a:rPr>
              <a:t>when we workout it makes the constant tensiom in the muscle which mkes the muscle to tear </a:t>
            </a:r>
          </a:p>
        </p:txBody>
      </p:sp>
      <p:sp>
        <p:nvSpPr>
          <p:cNvPr name="TextBox 4" id="4"/>
          <p:cNvSpPr txBox="true"/>
          <p:nvPr/>
        </p:nvSpPr>
        <p:spPr>
          <a:xfrm rot="0">
            <a:off x="9371026" y="5532609"/>
            <a:ext cx="7888274" cy="2392190"/>
          </a:xfrm>
          <a:prstGeom prst="rect">
            <a:avLst/>
          </a:prstGeom>
        </p:spPr>
        <p:txBody>
          <a:bodyPr anchor="t" rtlCol="false" tIns="0" lIns="0" bIns="0" rIns="0">
            <a:spAutoFit/>
          </a:bodyPr>
          <a:lstStyle/>
          <a:p>
            <a:pPr>
              <a:lnSpc>
                <a:spcPts val="4792"/>
              </a:lnSpc>
              <a:spcBef>
                <a:spcPct val="0"/>
              </a:spcBef>
            </a:pPr>
            <a:r>
              <a:rPr lang="en-US" sz="3422">
                <a:solidFill>
                  <a:srgbClr val="FFFFFF"/>
                </a:solidFill>
                <a:latin typeface="Montserrat Bold"/>
              </a:rPr>
              <a:t>So after our workout the muscle actually tears so when we are feeding the tears with the protien it leads to the gorwth of muscle </a:t>
            </a:r>
          </a:p>
        </p:txBody>
      </p:sp>
      <p:sp>
        <p:nvSpPr>
          <p:cNvPr name="Freeform 5" id="5"/>
          <p:cNvSpPr/>
          <p:nvPr/>
        </p:nvSpPr>
        <p:spPr>
          <a:xfrm flipH="false" flipV="false" rot="0">
            <a:off x="-3304723" y="5143500"/>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3"/>
            <a:stretch>
              <a:fillRect l="0" t="0" r="0" b="0"/>
            </a:stretch>
          </a:blipFill>
        </p:spPr>
      </p:sp>
      <p:sp>
        <p:nvSpPr>
          <p:cNvPr name="Freeform 6" id="6"/>
          <p:cNvSpPr/>
          <p:nvPr/>
        </p:nvSpPr>
        <p:spPr>
          <a:xfrm flipH="false" flipV="false" rot="5400000">
            <a:off x="13767118" y="601666"/>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1467497" y="741570"/>
            <a:ext cx="10076094" cy="5667644"/>
          </a:xfrm>
          <a:prstGeom prst="rect">
            <a:avLst/>
          </a:prstGeom>
        </p:spPr>
        <p:txBody>
          <a:bodyPr anchor="t" rtlCol="false" tIns="0" lIns="0" bIns="0" rIns="0">
            <a:spAutoFit/>
          </a:bodyPr>
          <a:lstStyle/>
          <a:p>
            <a:pPr>
              <a:lnSpc>
                <a:spcPts val="5599"/>
              </a:lnSpc>
            </a:pPr>
            <a:r>
              <a:rPr lang="en-US" sz="3999">
                <a:solidFill>
                  <a:srgbClr val="FFFFFF"/>
                </a:solidFill>
                <a:latin typeface="Montserrat Bold"/>
              </a:rPr>
              <a:t>What is protien ?</a:t>
            </a:r>
          </a:p>
          <a:p>
            <a:pPr>
              <a:lnSpc>
                <a:spcPts val="4622"/>
              </a:lnSpc>
            </a:pPr>
          </a:p>
          <a:p>
            <a:pPr>
              <a:lnSpc>
                <a:spcPts val="3919"/>
              </a:lnSpc>
            </a:pPr>
            <a:r>
              <a:rPr lang="en-US" sz="2799">
                <a:solidFill>
                  <a:srgbClr val="FFFFFF"/>
                </a:solidFill>
                <a:latin typeface="Montserrat Bold"/>
              </a:rPr>
              <a:t>Protein is a macronutrient essential for the growth, repair, and maintenance of tissues in the body. Composed of amino acids, protein plays vital roles in building muscles, supporting immune function, and producing enzymes and hormones. It's found in various foods like meat, fish, eggs, dairy, legumes, and nuts.</a:t>
            </a:r>
          </a:p>
          <a:p>
            <a:pPr>
              <a:lnSpc>
                <a:spcPts val="4622"/>
              </a:lnSpc>
            </a:pPr>
          </a:p>
          <a:p>
            <a:pPr>
              <a:lnSpc>
                <a:spcPts val="2770"/>
              </a:lnSpc>
              <a:spcBef>
                <a:spcPct val="0"/>
              </a:spcBef>
            </a:pPr>
          </a:p>
        </p:txBody>
      </p:sp>
      <p:sp>
        <p:nvSpPr>
          <p:cNvPr name="TextBox 3" id="3"/>
          <p:cNvSpPr txBox="true"/>
          <p:nvPr/>
        </p:nvSpPr>
        <p:spPr>
          <a:xfrm rot="0">
            <a:off x="6505544" y="6208533"/>
            <a:ext cx="10753756" cy="245584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Protien Maintanance</a:t>
            </a:r>
          </a:p>
          <a:p>
            <a:pPr>
              <a:lnSpc>
                <a:spcPts val="6540"/>
              </a:lnSpc>
            </a:pPr>
            <a:r>
              <a:rPr lang="en-US" sz="4671">
                <a:solidFill>
                  <a:srgbClr val="FFFFFF"/>
                </a:solidFill>
                <a:latin typeface="Montserrat Bold"/>
              </a:rPr>
              <a:t>Regular Maintainance = BW*1</a:t>
            </a:r>
          </a:p>
          <a:p>
            <a:pPr>
              <a:lnSpc>
                <a:spcPts val="6540"/>
              </a:lnSpc>
              <a:spcBef>
                <a:spcPct val="0"/>
              </a:spcBef>
            </a:pPr>
            <a:r>
              <a:rPr lang="en-US" sz="4671">
                <a:solidFill>
                  <a:srgbClr val="FFFFFF"/>
                </a:solidFill>
                <a:latin typeface="Montserrat Bold"/>
              </a:rPr>
              <a:t>Muscle Gaining = BW*2</a:t>
            </a:r>
          </a:p>
        </p:txBody>
      </p:sp>
      <p:sp>
        <p:nvSpPr>
          <p:cNvPr name="Freeform 4" id="4"/>
          <p:cNvSpPr/>
          <p:nvPr/>
        </p:nvSpPr>
        <p:spPr>
          <a:xfrm flipH="false" flipV="false" rot="0">
            <a:off x="-2934848" y="6155718"/>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2"/>
            <a:stretch>
              <a:fillRect l="0" t="0" r="0" b="0"/>
            </a:stretch>
          </a:blipFill>
        </p:spPr>
      </p:sp>
      <p:sp>
        <p:nvSpPr>
          <p:cNvPr name="Freeform 5" id="5"/>
          <p:cNvSpPr/>
          <p:nvPr/>
        </p:nvSpPr>
        <p:spPr>
          <a:xfrm flipH="false" flipV="false" rot="5400000">
            <a:off x="13767118" y="601666"/>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E0D30"/>
        </a:solidFill>
      </p:bgPr>
    </p:bg>
    <p:spTree>
      <p:nvGrpSpPr>
        <p:cNvPr id="1" name=""/>
        <p:cNvGrpSpPr/>
        <p:nvPr/>
      </p:nvGrpSpPr>
      <p:grpSpPr>
        <a:xfrm>
          <a:off x="0" y="0"/>
          <a:ext cx="0" cy="0"/>
          <a:chOff x="0" y="0"/>
          <a:chExt cx="0" cy="0"/>
        </a:xfrm>
      </p:grpSpPr>
      <p:sp>
        <p:nvSpPr>
          <p:cNvPr name="TextBox 2" id="2"/>
          <p:cNvSpPr txBox="true"/>
          <p:nvPr/>
        </p:nvSpPr>
        <p:spPr>
          <a:xfrm rot="0">
            <a:off x="1028700" y="2914784"/>
            <a:ext cx="9802888" cy="1838251"/>
          </a:xfrm>
          <a:prstGeom prst="rect">
            <a:avLst/>
          </a:prstGeom>
        </p:spPr>
        <p:txBody>
          <a:bodyPr anchor="t" rtlCol="false" tIns="0" lIns="0" bIns="0" rIns="0">
            <a:spAutoFit/>
          </a:bodyPr>
          <a:lstStyle/>
          <a:p>
            <a:pPr marL="0" indent="0" lvl="0">
              <a:lnSpc>
                <a:spcPts val="14400"/>
              </a:lnSpc>
              <a:spcBef>
                <a:spcPct val="0"/>
              </a:spcBef>
            </a:pPr>
            <a:r>
              <a:rPr lang="en-US" sz="12000">
                <a:solidFill>
                  <a:srgbClr val="3776FF"/>
                </a:solidFill>
                <a:latin typeface="Aileron Ultra-Bold"/>
              </a:rPr>
              <a:t>Thank you!</a:t>
            </a:r>
          </a:p>
        </p:txBody>
      </p:sp>
      <p:sp>
        <p:nvSpPr>
          <p:cNvPr name="TextBox 3" id="3"/>
          <p:cNvSpPr txBox="true"/>
          <p:nvPr/>
        </p:nvSpPr>
        <p:spPr>
          <a:xfrm rot="0">
            <a:off x="11973239" y="7465646"/>
            <a:ext cx="5840873" cy="2112817"/>
          </a:xfrm>
          <a:prstGeom prst="rect">
            <a:avLst/>
          </a:prstGeom>
        </p:spPr>
        <p:txBody>
          <a:bodyPr anchor="t" rtlCol="false" tIns="0" lIns="0" bIns="0" rIns="0">
            <a:spAutoFit/>
          </a:bodyPr>
          <a:lstStyle/>
          <a:p>
            <a:pPr algn="r">
              <a:lnSpc>
                <a:spcPts val="4183"/>
              </a:lnSpc>
            </a:pPr>
            <a:r>
              <a:rPr lang="en-US" sz="3217">
                <a:solidFill>
                  <a:srgbClr val="EFEFEF"/>
                </a:solidFill>
                <a:latin typeface="Aileron"/>
              </a:rPr>
              <a:t>Team Members</a:t>
            </a:r>
          </a:p>
          <a:p>
            <a:pPr algn="r">
              <a:lnSpc>
                <a:spcPts val="4183"/>
              </a:lnSpc>
            </a:pPr>
            <a:r>
              <a:rPr lang="en-US" sz="3217">
                <a:solidFill>
                  <a:srgbClr val="EFEFEF"/>
                </a:solidFill>
                <a:latin typeface="Aileron"/>
              </a:rPr>
              <a:t>Shaikumar R</a:t>
            </a:r>
          </a:p>
          <a:p>
            <a:pPr algn="r">
              <a:lnSpc>
                <a:spcPts val="4183"/>
              </a:lnSpc>
            </a:pPr>
            <a:r>
              <a:rPr lang="en-US" sz="3217">
                <a:solidFill>
                  <a:srgbClr val="EFEFEF"/>
                </a:solidFill>
                <a:latin typeface="Aileron"/>
              </a:rPr>
              <a:t>Santhosh V</a:t>
            </a:r>
          </a:p>
          <a:p>
            <a:pPr algn="r">
              <a:lnSpc>
                <a:spcPts val="4183"/>
              </a:lnSpc>
            </a:pPr>
            <a:r>
              <a:rPr lang="en-US" sz="3217">
                <a:solidFill>
                  <a:srgbClr val="EFEFEF"/>
                </a:solidFill>
                <a:latin typeface="Aileron"/>
              </a:rPr>
              <a:t>Sanchai J</a:t>
            </a:r>
          </a:p>
        </p:txBody>
      </p:sp>
      <p:sp>
        <p:nvSpPr>
          <p:cNvPr name="Freeform 4" id="4"/>
          <p:cNvSpPr/>
          <p:nvPr/>
        </p:nvSpPr>
        <p:spPr>
          <a:xfrm flipH="false" flipV="false" rot="2700000">
            <a:off x="9205814" y="-1714479"/>
            <a:ext cx="13107423" cy="4915283"/>
          </a:xfrm>
          <a:custGeom>
            <a:avLst/>
            <a:gdLst/>
            <a:ahLst/>
            <a:cxnLst/>
            <a:rect r="r" b="b" t="t" l="l"/>
            <a:pathLst>
              <a:path h="4915283" w="13107423">
                <a:moveTo>
                  <a:pt x="0" y="0"/>
                </a:moveTo>
                <a:lnTo>
                  <a:pt x="13107423" y="0"/>
                </a:lnTo>
                <a:lnTo>
                  <a:pt x="13107423" y="4915284"/>
                </a:lnTo>
                <a:lnTo>
                  <a:pt x="0" y="4915284"/>
                </a:lnTo>
                <a:lnTo>
                  <a:pt x="0" y="0"/>
                </a:lnTo>
                <a:close/>
              </a:path>
            </a:pathLst>
          </a:custGeom>
          <a:blipFill>
            <a:blip r:embed="rId2">
              <a:extLst>
                <a:ext uri="{96DAC541-7B7A-43D3-8B79-37D633B846F1}">
                  <asvg:svgBlip xmlns:asvg="http://schemas.microsoft.com/office/drawing/2016/SVG/main" r:embed="rId3"/>
                </a:ext>
              </a:extLst>
            </a:blip>
            <a:stretch>
              <a:fillRect l="-36" t="0" r="-36" b="0"/>
            </a:stretch>
          </a:blipFill>
        </p:spPr>
      </p:sp>
      <p:grpSp>
        <p:nvGrpSpPr>
          <p:cNvPr name="Group 5" id="5"/>
          <p:cNvGrpSpPr/>
          <p:nvPr/>
        </p:nvGrpSpPr>
        <p:grpSpPr>
          <a:xfrm rot="0">
            <a:off x="0" y="6265021"/>
            <a:ext cx="4028425" cy="4021979"/>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EFEFEF"/>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4499239" y="3470534"/>
            <a:ext cx="9289521" cy="1685570"/>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About Us</a:t>
            </a:r>
          </a:p>
        </p:txBody>
      </p:sp>
      <p:sp>
        <p:nvSpPr>
          <p:cNvPr name="TextBox 8" id="8"/>
          <p:cNvSpPr txBox="true"/>
          <p:nvPr/>
        </p:nvSpPr>
        <p:spPr>
          <a:xfrm rot="0">
            <a:off x="4499239" y="4365706"/>
            <a:ext cx="9414071" cy="3060109"/>
          </a:xfrm>
          <a:prstGeom prst="rect">
            <a:avLst/>
          </a:prstGeom>
        </p:spPr>
        <p:txBody>
          <a:bodyPr anchor="t" rtlCol="false" tIns="0" lIns="0" bIns="0" rIns="0">
            <a:spAutoFit/>
          </a:bodyPr>
          <a:lstStyle/>
          <a:p>
            <a:pPr algn="ctr">
              <a:lnSpc>
                <a:spcPts val="4057"/>
              </a:lnSpc>
            </a:pPr>
          </a:p>
          <a:p>
            <a:pPr algn="ctr">
              <a:lnSpc>
                <a:spcPts val="4057"/>
              </a:lnSpc>
            </a:pPr>
            <a:r>
              <a:rPr lang="en-US" sz="2898">
                <a:solidFill>
                  <a:srgbClr val="FFFFFF"/>
                </a:solidFill>
                <a:latin typeface="Montserrat"/>
              </a:rPr>
              <a:t>Muscle Munchies </a:t>
            </a:r>
            <a:r>
              <a:rPr lang="en-US" sz="2898">
                <a:solidFill>
                  <a:srgbClr val="FFFFFF"/>
                </a:solidFill>
                <a:latin typeface="Montserrat"/>
              </a:rPr>
              <a:t>pioneers nutritious, protein-rich foods for optimal health and fitness. Our expertly crafted range ensures delicious satisfaction without compromising on nutrition. Join us on the journey to a healthier lifestyle, bite by bite</a:t>
            </a:r>
          </a:p>
        </p:txBody>
      </p:sp>
      <p:sp>
        <p:nvSpPr>
          <p:cNvPr name="Freeform 9" id="9"/>
          <p:cNvSpPr/>
          <p:nvPr/>
        </p:nvSpPr>
        <p:spPr>
          <a:xfrm flipH="false" flipV="false" rot="0">
            <a:off x="42400" y="429915"/>
            <a:ext cx="4089333" cy="4265276"/>
          </a:xfrm>
          <a:custGeom>
            <a:avLst/>
            <a:gdLst/>
            <a:ahLst/>
            <a:cxnLst/>
            <a:rect r="r" b="b" t="t" l="l"/>
            <a:pathLst>
              <a:path h="4265276" w="4089333">
                <a:moveTo>
                  <a:pt x="0" y="0"/>
                </a:moveTo>
                <a:lnTo>
                  <a:pt x="4089333" y="0"/>
                </a:lnTo>
                <a:lnTo>
                  <a:pt x="4089333" y="4265275"/>
                </a:lnTo>
                <a:lnTo>
                  <a:pt x="0" y="4265275"/>
                </a:lnTo>
                <a:lnTo>
                  <a:pt x="0" y="0"/>
                </a:lnTo>
                <a:close/>
              </a:path>
            </a:pathLst>
          </a:custGeom>
          <a:blipFill>
            <a:blip r:embed="rId10"/>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grpSp>
        <p:nvGrpSpPr>
          <p:cNvPr name="Group 4" id="4"/>
          <p:cNvGrpSpPr/>
          <p:nvPr/>
        </p:nvGrpSpPr>
        <p:grpSpPr>
          <a:xfrm rot="0">
            <a:off x="1941393" y="2797072"/>
            <a:ext cx="4290504" cy="6461228"/>
            <a:chOff x="0" y="0"/>
            <a:chExt cx="1565187" cy="2357074"/>
          </a:xfrm>
        </p:grpSpPr>
        <p:sp>
          <p:nvSpPr>
            <p:cNvPr name="Freeform 5" id="5"/>
            <p:cNvSpPr/>
            <p:nvPr/>
          </p:nvSpPr>
          <p:spPr>
            <a:xfrm flipH="false" flipV="false" rot="0">
              <a:off x="0" y="0"/>
              <a:ext cx="1565188" cy="2357074"/>
            </a:xfrm>
            <a:custGeom>
              <a:avLst/>
              <a:gdLst/>
              <a:ahLst/>
              <a:cxnLst/>
              <a:rect r="r" b="b" t="t" l="l"/>
              <a:pathLst>
                <a:path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name="Group 6" id="6"/>
          <p:cNvGrpSpPr>
            <a:grpSpLocks noChangeAspect="true"/>
          </p:cNvGrpSpPr>
          <p:nvPr/>
        </p:nvGrpSpPr>
        <p:grpSpPr>
          <a:xfrm rot="0">
            <a:off x="2247556" y="3125236"/>
            <a:ext cx="3678177" cy="367817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4734" t="0" r="-4734" b="0"/>
              </a:stretch>
            </a:blipFill>
          </p:spPr>
        </p:sp>
        <p:sp>
          <p:nvSpPr>
            <p:cNvPr name="Freeform 8" id="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9" id="9"/>
          <p:cNvGrpSpPr/>
          <p:nvPr/>
        </p:nvGrpSpPr>
        <p:grpSpPr>
          <a:xfrm rot="0">
            <a:off x="6966592" y="2797072"/>
            <a:ext cx="4290504" cy="6461228"/>
            <a:chOff x="0" y="0"/>
            <a:chExt cx="1565187" cy="2357074"/>
          </a:xfrm>
        </p:grpSpPr>
        <p:sp>
          <p:nvSpPr>
            <p:cNvPr name="Freeform 10" id="10"/>
            <p:cNvSpPr/>
            <p:nvPr/>
          </p:nvSpPr>
          <p:spPr>
            <a:xfrm flipH="false" flipV="false" rot="0">
              <a:off x="0" y="0"/>
              <a:ext cx="1565188" cy="2357074"/>
            </a:xfrm>
            <a:custGeom>
              <a:avLst/>
              <a:gdLst/>
              <a:ahLst/>
              <a:cxnLst/>
              <a:rect r="r" b="b" t="t" l="l"/>
              <a:pathLst>
                <a:path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name="Group 11" id="11"/>
          <p:cNvGrpSpPr>
            <a:grpSpLocks noChangeAspect="true"/>
          </p:cNvGrpSpPr>
          <p:nvPr/>
        </p:nvGrpSpPr>
        <p:grpSpPr>
          <a:xfrm rot="0">
            <a:off x="7272755" y="3125236"/>
            <a:ext cx="3678177" cy="367817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l="0" t="-29730" r="0" b="-47542"/>
              </a:stretch>
            </a:blipFill>
          </p:spPr>
        </p:sp>
        <p:sp>
          <p:nvSpPr>
            <p:cNvPr name="Freeform 13" id="13"/>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14" id="14"/>
          <p:cNvGrpSpPr/>
          <p:nvPr/>
        </p:nvGrpSpPr>
        <p:grpSpPr>
          <a:xfrm rot="0">
            <a:off x="12056104" y="2797072"/>
            <a:ext cx="4290504" cy="6461228"/>
            <a:chOff x="0" y="0"/>
            <a:chExt cx="1565187" cy="2357074"/>
          </a:xfrm>
        </p:grpSpPr>
        <p:sp>
          <p:nvSpPr>
            <p:cNvPr name="Freeform 15" id="15"/>
            <p:cNvSpPr/>
            <p:nvPr/>
          </p:nvSpPr>
          <p:spPr>
            <a:xfrm flipH="false" flipV="false" rot="0">
              <a:off x="0" y="0"/>
              <a:ext cx="1565188" cy="2357074"/>
            </a:xfrm>
            <a:custGeom>
              <a:avLst/>
              <a:gdLst/>
              <a:ahLst/>
              <a:cxnLst/>
              <a:rect r="r" b="b" t="t" l="l"/>
              <a:pathLst>
                <a:path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sp>
      </p:grpSp>
      <p:grpSp>
        <p:nvGrpSpPr>
          <p:cNvPr name="Group 16" id="16"/>
          <p:cNvGrpSpPr>
            <a:grpSpLocks noChangeAspect="true"/>
          </p:cNvGrpSpPr>
          <p:nvPr/>
        </p:nvGrpSpPr>
        <p:grpSpPr>
          <a:xfrm rot="0">
            <a:off x="12362267" y="3125236"/>
            <a:ext cx="3678177" cy="367817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l="0" t="-58291" r="0" b="-58291"/>
              </a:stretch>
            </a:blipFill>
          </p:spPr>
        </p:sp>
        <p:sp>
          <p:nvSpPr>
            <p:cNvPr name="Freeform 18" id="1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name="Freeform 19" id="19"/>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9"/>
            <a:stretch>
              <a:fillRect l="0" t="0" r="0" b="0"/>
            </a:stretch>
          </a:blipFill>
        </p:spPr>
      </p:sp>
      <p:sp>
        <p:nvSpPr>
          <p:cNvPr name="Freeform 20" id="20"/>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10"/>
            <a:stretch>
              <a:fillRect l="0" t="0" r="0" b="0"/>
            </a:stretch>
          </a:blipFill>
        </p:spPr>
      </p:sp>
      <p:sp>
        <p:nvSpPr>
          <p:cNvPr name="TextBox 21" id="21"/>
          <p:cNvSpPr txBox="true"/>
          <p:nvPr/>
        </p:nvSpPr>
        <p:spPr>
          <a:xfrm rot="0">
            <a:off x="5584449" y="591298"/>
            <a:ext cx="7119102" cy="1685570"/>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Team</a:t>
            </a:r>
          </a:p>
        </p:txBody>
      </p:sp>
      <p:sp>
        <p:nvSpPr>
          <p:cNvPr name="TextBox 22" id="22"/>
          <p:cNvSpPr txBox="true"/>
          <p:nvPr/>
        </p:nvSpPr>
        <p:spPr>
          <a:xfrm rot="0">
            <a:off x="2369222" y="7703501"/>
            <a:ext cx="3556511" cy="1178591"/>
          </a:xfrm>
          <a:prstGeom prst="rect">
            <a:avLst/>
          </a:prstGeom>
        </p:spPr>
        <p:txBody>
          <a:bodyPr anchor="t" rtlCol="false" tIns="0" lIns="0" bIns="0" rIns="0">
            <a:spAutoFit/>
          </a:bodyPr>
          <a:lstStyle/>
          <a:p>
            <a:pPr algn="ctr">
              <a:lnSpc>
                <a:spcPts val="2360"/>
              </a:lnSpc>
            </a:pPr>
            <a:r>
              <a:rPr lang="en-US" sz="1685">
                <a:solidFill>
                  <a:srgbClr val="FFFFFF"/>
                </a:solidFill>
                <a:latin typeface="Montserrat"/>
              </a:rPr>
              <a:t>The heart and soul of the company. Also a person who comes up with an idea and then transforms it to real life.</a:t>
            </a:r>
          </a:p>
        </p:txBody>
      </p:sp>
      <p:sp>
        <p:nvSpPr>
          <p:cNvPr name="TextBox 23" id="23"/>
          <p:cNvSpPr txBox="true"/>
          <p:nvPr/>
        </p:nvSpPr>
        <p:spPr>
          <a:xfrm rot="0">
            <a:off x="2289336" y="6863283"/>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Bold"/>
              </a:rPr>
              <a:t>Shai Kumar R</a:t>
            </a:r>
          </a:p>
        </p:txBody>
      </p:sp>
      <p:sp>
        <p:nvSpPr>
          <p:cNvPr name="TextBox 24" id="24"/>
          <p:cNvSpPr txBox="true"/>
          <p:nvPr/>
        </p:nvSpPr>
        <p:spPr>
          <a:xfrm rot="0">
            <a:off x="2859822" y="7263286"/>
            <a:ext cx="2453646" cy="306865"/>
          </a:xfrm>
          <a:prstGeom prst="rect">
            <a:avLst/>
          </a:prstGeom>
        </p:spPr>
        <p:txBody>
          <a:bodyPr anchor="t" rtlCol="false" tIns="0" lIns="0" bIns="0" rIns="0">
            <a:spAutoFit/>
          </a:bodyPr>
          <a:lstStyle/>
          <a:p>
            <a:pPr algn="ctr">
              <a:lnSpc>
                <a:spcPts val="2508"/>
              </a:lnSpc>
            </a:pPr>
            <a:r>
              <a:rPr lang="en-US" sz="1791">
                <a:solidFill>
                  <a:srgbClr val="FFFFFF"/>
                </a:solidFill>
                <a:latin typeface="Montserrat Medium"/>
              </a:rPr>
              <a:t>Founder</a:t>
            </a:r>
          </a:p>
        </p:txBody>
      </p:sp>
      <p:sp>
        <p:nvSpPr>
          <p:cNvPr name="TextBox 25" id="25"/>
          <p:cNvSpPr txBox="true"/>
          <p:nvPr/>
        </p:nvSpPr>
        <p:spPr>
          <a:xfrm rot="0">
            <a:off x="7557534" y="7646401"/>
            <a:ext cx="3520875" cy="1167068"/>
          </a:xfrm>
          <a:prstGeom prst="rect">
            <a:avLst/>
          </a:prstGeom>
        </p:spPr>
        <p:txBody>
          <a:bodyPr anchor="t" rtlCol="false" tIns="0" lIns="0" bIns="0" rIns="0">
            <a:spAutoFit/>
          </a:bodyPr>
          <a:lstStyle/>
          <a:p>
            <a:pPr algn="ctr">
              <a:lnSpc>
                <a:spcPts val="2336"/>
              </a:lnSpc>
            </a:pPr>
            <a:r>
              <a:rPr lang="en-US" sz="1669">
                <a:solidFill>
                  <a:srgbClr val="FFFFFF"/>
                </a:solidFill>
                <a:latin typeface="Montserrat"/>
              </a:rPr>
              <a:t>The creative force behind businesses. Responsible for turning ideas into visually compelling works.</a:t>
            </a:r>
          </a:p>
        </p:txBody>
      </p:sp>
      <p:sp>
        <p:nvSpPr>
          <p:cNvPr name="TextBox 26" id="26"/>
          <p:cNvSpPr txBox="true"/>
          <p:nvPr/>
        </p:nvSpPr>
        <p:spPr>
          <a:xfrm rot="0">
            <a:off x="7346691" y="6863234"/>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Bold"/>
              </a:rPr>
              <a:t>Sanchai J</a:t>
            </a:r>
          </a:p>
        </p:txBody>
      </p:sp>
      <p:sp>
        <p:nvSpPr>
          <p:cNvPr name="TextBox 27" id="27"/>
          <p:cNvSpPr txBox="true"/>
          <p:nvPr/>
        </p:nvSpPr>
        <p:spPr>
          <a:xfrm rot="0">
            <a:off x="7885020" y="7263286"/>
            <a:ext cx="2453646" cy="306915"/>
          </a:xfrm>
          <a:prstGeom prst="rect">
            <a:avLst/>
          </a:prstGeom>
        </p:spPr>
        <p:txBody>
          <a:bodyPr anchor="t" rtlCol="false" tIns="0" lIns="0" bIns="0" rIns="0">
            <a:spAutoFit/>
          </a:bodyPr>
          <a:lstStyle/>
          <a:p>
            <a:pPr algn="ctr">
              <a:lnSpc>
                <a:spcPts val="2508"/>
              </a:lnSpc>
            </a:pPr>
            <a:r>
              <a:rPr lang="en-US" sz="1791">
                <a:solidFill>
                  <a:srgbClr val="FFFFFF"/>
                </a:solidFill>
                <a:latin typeface="Montserrat Medium"/>
              </a:rPr>
              <a:t>Co-Founder</a:t>
            </a:r>
          </a:p>
        </p:txBody>
      </p:sp>
      <p:sp>
        <p:nvSpPr>
          <p:cNvPr name="TextBox 28" id="28"/>
          <p:cNvSpPr txBox="true"/>
          <p:nvPr/>
        </p:nvSpPr>
        <p:spPr>
          <a:xfrm rot="0">
            <a:off x="12404046" y="7636876"/>
            <a:ext cx="3687499" cy="921341"/>
          </a:xfrm>
          <a:prstGeom prst="rect">
            <a:avLst/>
          </a:prstGeom>
        </p:spPr>
        <p:txBody>
          <a:bodyPr anchor="t" rtlCol="false" tIns="0" lIns="0" bIns="0" rIns="0">
            <a:spAutoFit/>
          </a:bodyPr>
          <a:lstStyle/>
          <a:p>
            <a:pPr algn="ctr">
              <a:lnSpc>
                <a:spcPts val="2447"/>
              </a:lnSpc>
            </a:pPr>
            <a:r>
              <a:rPr lang="en-US" sz="1748">
                <a:solidFill>
                  <a:srgbClr val="FFFFFF"/>
                </a:solidFill>
                <a:latin typeface="Montserrat"/>
              </a:rPr>
              <a:t>The company's decisions are endorsed by his words and actions.</a:t>
            </a:r>
          </a:p>
        </p:txBody>
      </p:sp>
      <p:sp>
        <p:nvSpPr>
          <p:cNvPr name="TextBox 29" id="29"/>
          <p:cNvSpPr txBox="true"/>
          <p:nvPr/>
        </p:nvSpPr>
        <p:spPr>
          <a:xfrm rot="0">
            <a:off x="12404046" y="6863283"/>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Bold"/>
              </a:rPr>
              <a:t>Santhosh V</a:t>
            </a:r>
          </a:p>
        </p:txBody>
      </p:sp>
      <p:sp>
        <p:nvSpPr>
          <p:cNvPr name="TextBox 30" id="30"/>
          <p:cNvSpPr txBox="true"/>
          <p:nvPr/>
        </p:nvSpPr>
        <p:spPr>
          <a:xfrm rot="0">
            <a:off x="12974532" y="7263286"/>
            <a:ext cx="2453646" cy="306915"/>
          </a:xfrm>
          <a:prstGeom prst="rect">
            <a:avLst/>
          </a:prstGeom>
        </p:spPr>
        <p:txBody>
          <a:bodyPr anchor="t" rtlCol="false" tIns="0" lIns="0" bIns="0" rIns="0">
            <a:spAutoFit/>
          </a:bodyPr>
          <a:lstStyle/>
          <a:p>
            <a:pPr algn="ctr">
              <a:lnSpc>
                <a:spcPts val="2508"/>
              </a:lnSpc>
            </a:pPr>
            <a:r>
              <a:rPr lang="en-US" sz="1791">
                <a:solidFill>
                  <a:srgbClr val="FFFFFF"/>
                </a:solidFill>
                <a:latin typeface="Montserrat Medium"/>
              </a:rPr>
              <a:t>partner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035304" y="1429632"/>
            <a:ext cx="14318861"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Calories</a:t>
            </a:r>
          </a:p>
        </p:txBody>
      </p:sp>
      <p:sp>
        <p:nvSpPr>
          <p:cNvPr name="TextBox 5" id="5"/>
          <p:cNvSpPr txBox="true"/>
          <p:nvPr/>
        </p:nvSpPr>
        <p:spPr>
          <a:xfrm rot="0">
            <a:off x="1757255" y="3058085"/>
            <a:ext cx="14773489" cy="2231572"/>
          </a:xfrm>
          <a:prstGeom prst="rect">
            <a:avLst/>
          </a:prstGeom>
        </p:spPr>
        <p:txBody>
          <a:bodyPr anchor="t" rtlCol="false" tIns="0" lIns="0" bIns="0" rIns="0">
            <a:spAutoFit/>
          </a:bodyPr>
          <a:lstStyle/>
          <a:p>
            <a:pPr algn="ctr">
              <a:lnSpc>
                <a:spcPts val="4522"/>
              </a:lnSpc>
            </a:pPr>
            <a:r>
              <a:rPr lang="en-US" sz="3230">
                <a:solidFill>
                  <a:srgbClr val="FFFFFF"/>
                </a:solidFill>
                <a:latin typeface="Montserrat"/>
              </a:rPr>
              <a:t>Calories are units of energy found in food and beverages that fuel our bodies' functions. Understanding calorie intake is crucial for managing weight and overall health. Balancing calories consumed with calories burned through activity is key to maintaining a healthy weight.</a:t>
            </a:r>
          </a:p>
        </p:txBody>
      </p:sp>
      <p:sp>
        <p:nvSpPr>
          <p:cNvPr name="TextBox 6" id="6"/>
          <p:cNvSpPr txBox="true"/>
          <p:nvPr/>
        </p:nvSpPr>
        <p:spPr>
          <a:xfrm rot="0">
            <a:off x="3651026" y="5593831"/>
            <a:ext cx="10985948" cy="1026464"/>
          </a:xfrm>
          <a:prstGeom prst="rect">
            <a:avLst/>
          </a:prstGeom>
        </p:spPr>
        <p:txBody>
          <a:bodyPr anchor="t" rtlCol="false" tIns="0" lIns="0" bIns="0" rIns="0">
            <a:spAutoFit/>
          </a:bodyPr>
          <a:lstStyle/>
          <a:p>
            <a:pPr algn="ctr">
              <a:lnSpc>
                <a:spcPts val="8392"/>
              </a:lnSpc>
            </a:pPr>
            <a:r>
              <a:rPr lang="en-US" sz="5994">
                <a:solidFill>
                  <a:srgbClr val="FFFFFF"/>
                </a:solidFill>
                <a:latin typeface="Neue Machina Ultra-Bold"/>
              </a:rPr>
              <a:t>Food Gives You Energy</a:t>
            </a:r>
          </a:p>
        </p:txBody>
      </p:sp>
      <p:sp>
        <p:nvSpPr>
          <p:cNvPr name="TextBox 7" id="7"/>
          <p:cNvSpPr txBox="true"/>
          <p:nvPr/>
        </p:nvSpPr>
        <p:spPr>
          <a:xfrm rot="0">
            <a:off x="2035304" y="6787608"/>
            <a:ext cx="14773489" cy="1667453"/>
          </a:xfrm>
          <a:prstGeom prst="rect">
            <a:avLst/>
          </a:prstGeom>
        </p:spPr>
        <p:txBody>
          <a:bodyPr anchor="t" rtlCol="false" tIns="0" lIns="0" bIns="0" rIns="0">
            <a:spAutoFit/>
          </a:bodyPr>
          <a:lstStyle/>
          <a:p>
            <a:pPr algn="ctr">
              <a:lnSpc>
                <a:spcPts val="4522"/>
              </a:lnSpc>
            </a:pPr>
            <a:r>
              <a:rPr lang="en-US" sz="3230">
                <a:solidFill>
                  <a:srgbClr val="FFFFFF"/>
                </a:solidFill>
                <a:latin typeface="Montserrat"/>
              </a:rPr>
              <a:t>Its a myth which is believed by everyone actually the concept food gives you energy is a myth and the amount of Good calories u take it gives u the energy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3342394"/>
            <a:ext cx="4290504" cy="4970298"/>
            <a:chOff x="0" y="0"/>
            <a:chExt cx="1565187" cy="1813178"/>
          </a:xfrm>
        </p:grpSpPr>
        <p:sp>
          <p:nvSpPr>
            <p:cNvPr name="Freeform 5" id="5"/>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6" id="6"/>
          <p:cNvSpPr/>
          <p:nvPr/>
        </p:nvSpPr>
        <p:spPr>
          <a:xfrm rot="-5400000">
            <a:off x="3930071" y="5631302"/>
            <a:ext cx="3774193"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6225828" y="3342394"/>
            <a:ext cx="4290504" cy="4970298"/>
            <a:chOff x="0" y="0"/>
            <a:chExt cx="1565187" cy="1813178"/>
          </a:xfrm>
        </p:grpSpPr>
        <p:sp>
          <p:nvSpPr>
            <p:cNvPr name="Freeform 8" id="8"/>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9" id="9"/>
          <p:cNvSpPr/>
          <p:nvPr/>
        </p:nvSpPr>
        <p:spPr>
          <a:xfrm rot="-5400000">
            <a:off x="9191962" y="5631302"/>
            <a:ext cx="3774193" cy="0"/>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1487719" y="3342394"/>
            <a:ext cx="4290504" cy="4970298"/>
            <a:chOff x="0" y="0"/>
            <a:chExt cx="1565187" cy="1813178"/>
          </a:xfrm>
        </p:grpSpPr>
        <p:sp>
          <p:nvSpPr>
            <p:cNvPr name="Freeform 12" id="12"/>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Freeform 13" id="13"/>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14" id="14"/>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15" id="15"/>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16" id="16"/>
          <p:cNvSpPr txBox="true"/>
          <p:nvPr/>
        </p:nvSpPr>
        <p:spPr>
          <a:xfrm rot="0">
            <a:off x="1028700" y="828675"/>
            <a:ext cx="7119102" cy="1685570"/>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Roadmap</a:t>
            </a:r>
          </a:p>
        </p:txBody>
      </p:sp>
      <p:sp>
        <p:nvSpPr>
          <p:cNvPr name="TextBox 17" id="17"/>
          <p:cNvSpPr txBox="true"/>
          <p:nvPr/>
        </p:nvSpPr>
        <p:spPr>
          <a:xfrm rot="0">
            <a:off x="1370371" y="4007798"/>
            <a:ext cx="5690971" cy="513243"/>
          </a:xfrm>
          <a:prstGeom prst="rect">
            <a:avLst/>
          </a:prstGeom>
        </p:spPr>
        <p:txBody>
          <a:bodyPr anchor="t" rtlCol="false" tIns="0" lIns="0" bIns="0" rIns="0">
            <a:spAutoFit/>
          </a:bodyPr>
          <a:lstStyle/>
          <a:p>
            <a:pPr>
              <a:lnSpc>
                <a:spcPts val="4196"/>
              </a:lnSpc>
            </a:pPr>
            <a:r>
              <a:rPr lang="en-US" sz="2997">
                <a:solidFill>
                  <a:srgbClr val="FFFFFF"/>
                </a:solidFill>
                <a:latin typeface="Neue Machina Ultra-Bold"/>
              </a:rPr>
              <a:t>Calorie Surplus</a:t>
            </a:r>
          </a:p>
        </p:txBody>
      </p:sp>
      <p:sp>
        <p:nvSpPr>
          <p:cNvPr name="TextBox 18" id="18"/>
          <p:cNvSpPr txBox="true"/>
          <p:nvPr/>
        </p:nvSpPr>
        <p:spPr>
          <a:xfrm rot="0">
            <a:off x="1326791" y="4741020"/>
            <a:ext cx="3403060" cy="2786903"/>
          </a:xfrm>
          <a:prstGeom prst="rect">
            <a:avLst/>
          </a:prstGeom>
        </p:spPr>
        <p:txBody>
          <a:bodyPr anchor="t" rtlCol="false" tIns="0" lIns="0" bIns="0" rIns="0">
            <a:spAutoFit/>
          </a:bodyPr>
          <a:lstStyle/>
          <a:p>
            <a:pPr marL="491242" indent="-245621" lvl="1">
              <a:lnSpc>
                <a:spcPts val="3185"/>
              </a:lnSpc>
              <a:buFont typeface="Arial"/>
              <a:buChar char="•"/>
            </a:pPr>
            <a:r>
              <a:rPr lang="en-US" sz="2275">
                <a:solidFill>
                  <a:srgbClr val="FFFFFF"/>
                </a:solidFill>
                <a:latin typeface="Montserrat"/>
              </a:rPr>
              <a:t>The main concept in this to build your body with the gradually increase in  amount of calorie intake and regular exercise</a:t>
            </a:r>
          </a:p>
        </p:txBody>
      </p:sp>
      <p:sp>
        <p:nvSpPr>
          <p:cNvPr name="TextBox 19" id="19"/>
          <p:cNvSpPr txBox="true"/>
          <p:nvPr/>
        </p:nvSpPr>
        <p:spPr>
          <a:xfrm rot="0">
            <a:off x="6043413" y="4007798"/>
            <a:ext cx="5690971" cy="513243"/>
          </a:xfrm>
          <a:prstGeom prst="rect">
            <a:avLst/>
          </a:prstGeom>
        </p:spPr>
        <p:txBody>
          <a:bodyPr anchor="t" rtlCol="false" tIns="0" lIns="0" bIns="0" rIns="0">
            <a:spAutoFit/>
          </a:bodyPr>
          <a:lstStyle/>
          <a:p>
            <a:pPr>
              <a:lnSpc>
                <a:spcPts val="4196"/>
              </a:lnSpc>
            </a:pPr>
            <a:r>
              <a:rPr lang="en-US" sz="2997">
                <a:solidFill>
                  <a:srgbClr val="FFFFFF"/>
                </a:solidFill>
                <a:latin typeface="Neue Machina Ultra-Bold"/>
              </a:rPr>
              <a:t>Calorie Deficit</a:t>
            </a:r>
          </a:p>
        </p:txBody>
      </p:sp>
      <p:sp>
        <p:nvSpPr>
          <p:cNvPr name="TextBox 20" id="20"/>
          <p:cNvSpPr txBox="true"/>
          <p:nvPr/>
        </p:nvSpPr>
        <p:spPr>
          <a:xfrm rot="0">
            <a:off x="11641033" y="3998273"/>
            <a:ext cx="4344728" cy="500964"/>
          </a:xfrm>
          <a:prstGeom prst="rect">
            <a:avLst/>
          </a:prstGeom>
        </p:spPr>
        <p:txBody>
          <a:bodyPr anchor="t" rtlCol="false" tIns="0" lIns="0" bIns="0" rIns="0">
            <a:spAutoFit/>
          </a:bodyPr>
          <a:lstStyle/>
          <a:p>
            <a:pPr>
              <a:lnSpc>
                <a:spcPts val="3995"/>
              </a:lnSpc>
            </a:pPr>
            <a:r>
              <a:rPr lang="en-US" sz="2853">
                <a:solidFill>
                  <a:srgbClr val="FFFFFF"/>
                </a:solidFill>
                <a:latin typeface="Neue Machina Ultra-Bold"/>
              </a:rPr>
              <a:t>Calorie Maintanance</a:t>
            </a:r>
          </a:p>
        </p:txBody>
      </p:sp>
      <p:sp>
        <p:nvSpPr>
          <p:cNvPr name="TextBox 21" id="21"/>
          <p:cNvSpPr txBox="true"/>
          <p:nvPr/>
        </p:nvSpPr>
        <p:spPr>
          <a:xfrm rot="0">
            <a:off x="6570069" y="4731495"/>
            <a:ext cx="3794614" cy="2827831"/>
          </a:xfrm>
          <a:prstGeom prst="rect">
            <a:avLst/>
          </a:prstGeom>
        </p:spPr>
        <p:txBody>
          <a:bodyPr anchor="t" rtlCol="false" tIns="0" lIns="0" bIns="0" rIns="0">
            <a:spAutoFit/>
          </a:bodyPr>
          <a:lstStyle/>
          <a:p>
            <a:pPr marL="496854" indent="-248427" lvl="1">
              <a:lnSpc>
                <a:spcPts val="3221"/>
              </a:lnSpc>
              <a:buFont typeface="Arial"/>
              <a:buChar char="•"/>
            </a:pPr>
            <a:r>
              <a:rPr lang="en-US" sz="2301">
                <a:solidFill>
                  <a:srgbClr val="FFFFFF"/>
                </a:solidFill>
                <a:latin typeface="Montserrat"/>
              </a:rPr>
              <a:t>The main concept in this is to reduce your body fat or other fat by gradually decreasing the amount of your calorie intake</a:t>
            </a:r>
          </a:p>
        </p:txBody>
      </p:sp>
      <p:sp>
        <p:nvSpPr>
          <p:cNvPr name="TextBox 22" id="22"/>
          <p:cNvSpPr txBox="true"/>
          <p:nvPr/>
        </p:nvSpPr>
        <p:spPr>
          <a:xfrm rot="0">
            <a:off x="11574358" y="4731495"/>
            <a:ext cx="3794614" cy="2422308"/>
          </a:xfrm>
          <a:prstGeom prst="rect">
            <a:avLst/>
          </a:prstGeom>
        </p:spPr>
        <p:txBody>
          <a:bodyPr anchor="t" rtlCol="false" tIns="0" lIns="0" bIns="0" rIns="0">
            <a:spAutoFit/>
          </a:bodyPr>
          <a:lstStyle/>
          <a:p>
            <a:pPr marL="496854" indent="-248427" lvl="1">
              <a:lnSpc>
                <a:spcPts val="3221"/>
              </a:lnSpc>
              <a:buFont typeface="Arial"/>
              <a:buChar char="•"/>
            </a:pPr>
            <a:r>
              <a:rPr lang="en-US" sz="2301">
                <a:solidFill>
                  <a:srgbClr val="FFFFFF"/>
                </a:solidFill>
                <a:latin typeface="Montserrat"/>
              </a:rPr>
              <a:t>The main concept in this is to maintain your body fat  by maintaining the amount of your calorie intake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971137" y="594816"/>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71164" y="3973154"/>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3224964" y="4105113"/>
            <a:ext cx="11475480" cy="11475480"/>
            <a:chOff x="0" y="0"/>
            <a:chExt cx="6355080" cy="6355080"/>
          </a:xfrm>
        </p:grpSpPr>
        <p:sp>
          <p:nvSpPr>
            <p:cNvPr name="Freeform 5" id="5"/>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6" id="6"/>
          <p:cNvSpPr/>
          <p:nvPr/>
        </p:nvSpPr>
        <p:spPr>
          <a:xfrm flipH="false" flipV="false" rot="0">
            <a:off x="1798107" y="7249562"/>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667070" y="885825"/>
            <a:ext cx="12940607" cy="2371381"/>
          </a:xfrm>
          <a:prstGeom prst="rect">
            <a:avLst/>
          </a:prstGeom>
        </p:spPr>
        <p:txBody>
          <a:bodyPr anchor="t" rtlCol="false" tIns="0" lIns="0" bIns="0" rIns="0">
            <a:spAutoFit/>
          </a:bodyPr>
          <a:lstStyle/>
          <a:p>
            <a:pPr algn="ctr">
              <a:lnSpc>
                <a:spcPts val="9468"/>
              </a:lnSpc>
            </a:pPr>
            <a:r>
              <a:rPr lang="en-US" sz="6763">
                <a:solidFill>
                  <a:srgbClr val="FFFFFF"/>
                </a:solidFill>
                <a:latin typeface="Neue Machina Ultra-Bold"/>
              </a:rPr>
              <a:t>Understanding the Essentials</a:t>
            </a:r>
          </a:p>
        </p:txBody>
      </p:sp>
      <p:sp>
        <p:nvSpPr>
          <p:cNvPr name="Freeform 8" id="8"/>
          <p:cNvSpPr/>
          <p:nvPr/>
        </p:nvSpPr>
        <p:spPr>
          <a:xfrm flipH="false" flipV="false" rot="0">
            <a:off x="7535847" y="3862518"/>
            <a:ext cx="3216307" cy="1145809"/>
          </a:xfrm>
          <a:custGeom>
            <a:avLst/>
            <a:gdLst/>
            <a:ahLst/>
            <a:cxnLst/>
            <a:rect r="r" b="b" t="t" l="l"/>
            <a:pathLst>
              <a:path h="1145809" w="3216307">
                <a:moveTo>
                  <a:pt x="0" y="0"/>
                </a:moveTo>
                <a:lnTo>
                  <a:pt x="3216306" y="0"/>
                </a:lnTo>
                <a:lnTo>
                  <a:pt x="3216306"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572667" y="7249562"/>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195193" y="-4864633"/>
            <a:ext cx="9729266" cy="9729266"/>
          </a:xfrm>
          <a:custGeom>
            <a:avLst/>
            <a:gdLst/>
            <a:ahLst/>
            <a:cxnLst/>
            <a:rect r="r" b="b" t="t" l="l"/>
            <a:pathLst>
              <a:path h="9729266" w="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344677">
            <a:off x="-877637" y="-716602"/>
            <a:ext cx="4140717" cy="2443023"/>
          </a:xfrm>
          <a:custGeom>
            <a:avLst/>
            <a:gdLst/>
            <a:ahLst/>
            <a:cxnLst/>
            <a:rect r="r" b="b" t="t" l="l"/>
            <a:pathLst>
              <a:path h="2443023" w="4140717">
                <a:moveTo>
                  <a:pt x="0" y="0"/>
                </a:moveTo>
                <a:lnTo>
                  <a:pt x="4140716" y="0"/>
                </a:lnTo>
                <a:lnTo>
                  <a:pt x="4140716" y="2443023"/>
                </a:lnTo>
                <a:lnTo>
                  <a:pt x="0" y="2443023"/>
                </a:lnTo>
                <a:lnTo>
                  <a:pt x="0" y="0"/>
                </a:lnTo>
                <a:close/>
              </a:path>
            </a:pathLst>
          </a:custGeom>
          <a:blipFill>
            <a:blip r:embed="rId8"/>
            <a:stretch>
              <a:fillRect l="0" t="0" r="0" b="0"/>
            </a:stretch>
          </a:blipFill>
        </p:spPr>
      </p:sp>
      <p:sp>
        <p:nvSpPr>
          <p:cNvPr name="Freeform 12" id="12"/>
          <p:cNvSpPr/>
          <p:nvPr/>
        </p:nvSpPr>
        <p:spPr>
          <a:xfrm flipH="false" flipV="false" rot="0">
            <a:off x="15788974" y="1621283"/>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9"/>
            <a:stretch>
              <a:fillRect l="0" t="0" r="0" b="0"/>
            </a:stretch>
          </a:blipFill>
        </p:spPr>
      </p:sp>
      <p:sp>
        <p:nvSpPr>
          <p:cNvPr name="Freeform 13" id="13"/>
          <p:cNvSpPr/>
          <p:nvPr/>
        </p:nvSpPr>
        <p:spPr>
          <a:xfrm flipH="false" flipV="false" rot="0">
            <a:off x="5785757" y="5904254"/>
            <a:ext cx="6716487" cy="6708091"/>
          </a:xfrm>
          <a:custGeom>
            <a:avLst/>
            <a:gdLst/>
            <a:ahLst/>
            <a:cxnLst/>
            <a:rect r="r" b="b" t="t" l="l"/>
            <a:pathLst>
              <a:path h="6708091" w="6716487">
                <a:moveTo>
                  <a:pt x="0" y="0"/>
                </a:moveTo>
                <a:lnTo>
                  <a:pt x="6716486" y="0"/>
                </a:lnTo>
                <a:lnTo>
                  <a:pt x="6716486" y="6708092"/>
                </a:lnTo>
                <a:lnTo>
                  <a:pt x="0" y="6708092"/>
                </a:lnTo>
                <a:lnTo>
                  <a:pt x="0" y="0"/>
                </a:lnTo>
                <a:close/>
              </a:path>
            </a:pathLst>
          </a:custGeom>
          <a:blipFill>
            <a:blip r:embed="rId10"/>
            <a:stretch>
              <a:fillRect l="0" t="0" r="0" b="0"/>
            </a:stretch>
          </a:blipFill>
        </p:spPr>
      </p:sp>
      <p:sp>
        <p:nvSpPr>
          <p:cNvPr name="TextBox 14" id="14"/>
          <p:cNvSpPr txBox="true"/>
          <p:nvPr/>
        </p:nvSpPr>
        <p:spPr>
          <a:xfrm rot="0">
            <a:off x="1979403" y="7591719"/>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Protien</a:t>
            </a:r>
          </a:p>
        </p:txBody>
      </p:sp>
      <p:sp>
        <p:nvSpPr>
          <p:cNvPr name="TextBox 15" id="15"/>
          <p:cNvSpPr txBox="true"/>
          <p:nvPr/>
        </p:nvSpPr>
        <p:spPr>
          <a:xfrm rot="0">
            <a:off x="7717143" y="4204675"/>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Carbhohydrate</a:t>
            </a:r>
          </a:p>
        </p:txBody>
      </p:sp>
      <p:sp>
        <p:nvSpPr>
          <p:cNvPr name="TextBox 16" id="16"/>
          <p:cNvSpPr txBox="true"/>
          <p:nvPr/>
        </p:nvSpPr>
        <p:spPr>
          <a:xfrm rot="0">
            <a:off x="12753964" y="7591719"/>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Fiber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738930" y="2134307"/>
            <a:ext cx="11130050" cy="1171214"/>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What we do</a:t>
            </a:r>
          </a:p>
        </p:txBody>
      </p:sp>
      <p:sp>
        <p:nvSpPr>
          <p:cNvPr name="TextBox 9" id="9"/>
          <p:cNvSpPr txBox="true"/>
          <p:nvPr/>
        </p:nvSpPr>
        <p:spPr>
          <a:xfrm rot="0">
            <a:off x="1360107" y="3588163"/>
            <a:ext cx="11887695" cy="4067936"/>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Research and Development</a:t>
            </a:r>
          </a:p>
          <a:p>
            <a:pPr marL="716772" indent="-358386" lvl="1">
              <a:lnSpc>
                <a:spcPts val="4647"/>
              </a:lnSpc>
              <a:buFont typeface="Arial"/>
              <a:buChar char="•"/>
            </a:pPr>
            <a:r>
              <a:rPr lang="en-US" sz="3319">
                <a:solidFill>
                  <a:srgbClr val="FFFFFF"/>
                </a:solidFill>
                <a:latin typeface="Montserrat"/>
              </a:rPr>
              <a:t>Nutritional Analysis</a:t>
            </a:r>
          </a:p>
          <a:p>
            <a:pPr marL="716772" indent="-358386" lvl="1">
              <a:lnSpc>
                <a:spcPts val="4647"/>
              </a:lnSpc>
              <a:buFont typeface="Arial"/>
              <a:buChar char="•"/>
            </a:pPr>
            <a:r>
              <a:rPr lang="en-US" sz="3319">
                <a:solidFill>
                  <a:srgbClr val="FFFFFF"/>
                </a:solidFill>
                <a:latin typeface="Montserrat"/>
              </a:rPr>
              <a:t>Ingredient Sourcing</a:t>
            </a:r>
          </a:p>
          <a:p>
            <a:pPr marL="716772" indent="-358386" lvl="1">
              <a:lnSpc>
                <a:spcPts val="4647"/>
              </a:lnSpc>
              <a:buFont typeface="Arial"/>
              <a:buChar char="•"/>
            </a:pPr>
            <a:r>
              <a:rPr lang="en-US" sz="3319">
                <a:solidFill>
                  <a:srgbClr val="FFFFFF"/>
                </a:solidFill>
                <a:latin typeface="Montserrat"/>
              </a:rPr>
              <a:t>Food Production</a:t>
            </a:r>
          </a:p>
          <a:p>
            <a:pPr marL="716772" indent="-358386" lvl="1">
              <a:lnSpc>
                <a:spcPts val="4647"/>
              </a:lnSpc>
              <a:buFont typeface="Arial"/>
              <a:buChar char="•"/>
            </a:pPr>
            <a:r>
              <a:rPr lang="en-US" sz="3319">
                <a:solidFill>
                  <a:srgbClr val="FFFFFF"/>
                </a:solidFill>
                <a:latin typeface="Montserrat"/>
              </a:rPr>
              <a:t>Packaging and Labeling</a:t>
            </a:r>
          </a:p>
          <a:p>
            <a:pPr marL="716772" indent="-358386" lvl="1">
              <a:lnSpc>
                <a:spcPts val="4647"/>
              </a:lnSpc>
              <a:buFont typeface="Arial"/>
              <a:buChar char="•"/>
            </a:pPr>
            <a:r>
              <a:rPr lang="en-US" sz="3319">
                <a:solidFill>
                  <a:srgbClr val="FFFFFF"/>
                </a:solidFill>
                <a:latin typeface="Montserrat"/>
              </a:rPr>
              <a:t>Customer Support</a:t>
            </a:r>
          </a:p>
          <a:p>
            <a:pPr marL="716772" indent="-358386" lvl="1">
              <a:lnSpc>
                <a:spcPts val="4647"/>
              </a:lnSpc>
              <a:buFont typeface="Arial"/>
              <a:buChar char="•"/>
            </a:pPr>
            <a:r>
              <a:rPr lang="en-US" sz="3319">
                <a:solidFill>
                  <a:srgbClr val="FFFFFF"/>
                </a:solidFill>
                <a:latin typeface="Montserrat"/>
              </a:rPr>
              <a:t>Continuous Improvement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790155" y="-730855"/>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TextBox 6" id="6"/>
          <p:cNvSpPr txBox="true"/>
          <p:nvPr/>
        </p:nvSpPr>
        <p:spPr>
          <a:xfrm rot="0">
            <a:off x="2767658" y="1626100"/>
            <a:ext cx="11057352" cy="827533"/>
          </a:xfrm>
          <a:prstGeom prst="rect">
            <a:avLst/>
          </a:prstGeom>
        </p:spPr>
        <p:txBody>
          <a:bodyPr anchor="t" rtlCol="false" tIns="0" lIns="0" bIns="0" rIns="0">
            <a:spAutoFit/>
          </a:bodyPr>
          <a:lstStyle/>
          <a:p>
            <a:pPr algn="ctr">
              <a:lnSpc>
                <a:spcPts val="6771"/>
              </a:lnSpc>
            </a:pPr>
            <a:r>
              <a:rPr lang="en-US" sz="4836">
                <a:solidFill>
                  <a:srgbClr val="FFFFFF"/>
                </a:solidFill>
                <a:latin typeface="Neue Machina Ultra-Bold"/>
              </a:rPr>
              <a:t>What is Calorie</a:t>
            </a:r>
          </a:p>
        </p:txBody>
      </p:sp>
      <p:sp>
        <p:nvSpPr>
          <p:cNvPr name="TextBox 7" id="7"/>
          <p:cNvSpPr txBox="true"/>
          <p:nvPr/>
        </p:nvSpPr>
        <p:spPr>
          <a:xfrm rot="0">
            <a:off x="2095623" y="2577458"/>
            <a:ext cx="12741504" cy="2847785"/>
          </a:xfrm>
          <a:prstGeom prst="rect">
            <a:avLst/>
          </a:prstGeom>
        </p:spPr>
        <p:txBody>
          <a:bodyPr anchor="t" rtlCol="false" tIns="0" lIns="0" bIns="0" rIns="0">
            <a:spAutoFit/>
          </a:bodyPr>
          <a:lstStyle/>
          <a:p>
            <a:pPr algn="ctr">
              <a:lnSpc>
                <a:spcPts val="4519"/>
              </a:lnSpc>
            </a:pPr>
            <a:r>
              <a:rPr lang="en-US" sz="3227">
                <a:solidFill>
                  <a:srgbClr val="FFFFFF"/>
                </a:solidFill>
                <a:latin typeface="Neue Machina Ultra-Bold"/>
              </a:rPr>
              <a:t>Calorie is a unit of energy measurement commonly used to quantify the amount of energy stored in food and beverages. It represents the energy needed to raise the temperature of one gram of water by one degree Celsius.</a:t>
            </a:r>
          </a:p>
        </p:txBody>
      </p:sp>
      <p:sp>
        <p:nvSpPr>
          <p:cNvPr name="TextBox 8" id="8"/>
          <p:cNvSpPr txBox="true"/>
          <p:nvPr/>
        </p:nvSpPr>
        <p:spPr>
          <a:xfrm rot="0">
            <a:off x="2767658" y="6252698"/>
            <a:ext cx="11057352" cy="827533"/>
          </a:xfrm>
          <a:prstGeom prst="rect">
            <a:avLst/>
          </a:prstGeom>
        </p:spPr>
        <p:txBody>
          <a:bodyPr anchor="t" rtlCol="false" tIns="0" lIns="0" bIns="0" rIns="0">
            <a:spAutoFit/>
          </a:bodyPr>
          <a:lstStyle/>
          <a:p>
            <a:pPr algn="ctr">
              <a:lnSpc>
                <a:spcPts val="6771"/>
              </a:lnSpc>
            </a:pPr>
            <a:r>
              <a:rPr lang="en-US" sz="4836">
                <a:solidFill>
                  <a:srgbClr val="FFFFFF"/>
                </a:solidFill>
                <a:latin typeface="Neue Machina Ultra-Bold"/>
              </a:rPr>
              <a:t>How Can We Calculate</a:t>
            </a:r>
          </a:p>
        </p:txBody>
      </p:sp>
      <p:sp>
        <p:nvSpPr>
          <p:cNvPr name="TextBox 9" id="9"/>
          <p:cNvSpPr txBox="true"/>
          <p:nvPr/>
        </p:nvSpPr>
        <p:spPr>
          <a:xfrm rot="0">
            <a:off x="1615224" y="7185006"/>
            <a:ext cx="13085086" cy="827533"/>
          </a:xfrm>
          <a:prstGeom prst="rect">
            <a:avLst/>
          </a:prstGeom>
        </p:spPr>
        <p:txBody>
          <a:bodyPr anchor="t" rtlCol="false" tIns="0" lIns="0" bIns="0" rIns="0">
            <a:spAutoFit/>
          </a:bodyPr>
          <a:lstStyle/>
          <a:p>
            <a:pPr algn="ctr">
              <a:lnSpc>
                <a:spcPts val="6771"/>
              </a:lnSpc>
            </a:pPr>
            <a:r>
              <a:rPr lang="en-US" sz="4836">
                <a:solidFill>
                  <a:srgbClr val="FFFFFF"/>
                </a:solidFill>
                <a:latin typeface="Neue Machina Ultra-Bold"/>
              </a:rPr>
              <a:t>BW*2.2*14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614718" y="449266"/>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588791" y="1028700"/>
            <a:ext cx="5366128" cy="5017329"/>
          </a:xfrm>
          <a:custGeom>
            <a:avLst/>
            <a:gdLst/>
            <a:ahLst/>
            <a:cxnLst/>
            <a:rect r="r" b="b" t="t" l="l"/>
            <a:pathLst>
              <a:path h="5017329" w="5366128">
                <a:moveTo>
                  <a:pt x="0" y="0"/>
                </a:moveTo>
                <a:lnTo>
                  <a:pt x="5366127" y="0"/>
                </a:lnTo>
                <a:lnTo>
                  <a:pt x="5366127" y="5017329"/>
                </a:lnTo>
                <a:lnTo>
                  <a:pt x="0" y="5017329"/>
                </a:lnTo>
                <a:lnTo>
                  <a:pt x="0" y="0"/>
                </a:lnTo>
                <a:close/>
              </a:path>
            </a:pathLst>
          </a:custGeom>
          <a:blipFill>
            <a:blip r:embed="rId8"/>
            <a:stretch>
              <a:fillRect l="0" t="0" r="0" b="0"/>
            </a:stretch>
          </a:blipFill>
        </p:spPr>
      </p:sp>
      <p:sp>
        <p:nvSpPr>
          <p:cNvPr name="Freeform 6" id="6"/>
          <p:cNvSpPr/>
          <p:nvPr/>
        </p:nvSpPr>
        <p:spPr>
          <a:xfrm flipH="false" flipV="false" rot="0">
            <a:off x="3542589" y="2110477"/>
            <a:ext cx="6305583" cy="6464886"/>
          </a:xfrm>
          <a:custGeom>
            <a:avLst/>
            <a:gdLst/>
            <a:ahLst/>
            <a:cxnLst/>
            <a:rect r="r" b="b" t="t" l="l"/>
            <a:pathLst>
              <a:path h="6464886" w="6305583">
                <a:moveTo>
                  <a:pt x="0" y="0"/>
                </a:moveTo>
                <a:lnTo>
                  <a:pt x="6305583" y="0"/>
                </a:lnTo>
                <a:lnTo>
                  <a:pt x="6305583" y="6464886"/>
                </a:lnTo>
                <a:lnTo>
                  <a:pt x="0" y="6464886"/>
                </a:lnTo>
                <a:lnTo>
                  <a:pt x="0" y="0"/>
                </a:lnTo>
                <a:close/>
              </a:path>
            </a:pathLst>
          </a:custGeom>
          <a:blipFill>
            <a:blip r:embed="rId9"/>
            <a:stretch>
              <a:fillRect l="-12494" t="-2246" r="-12494" b="0"/>
            </a:stretch>
          </a:blipFill>
        </p:spPr>
      </p:sp>
      <p:sp>
        <p:nvSpPr>
          <p:cNvPr name="TextBox 7" id="7"/>
          <p:cNvSpPr txBox="true"/>
          <p:nvPr/>
        </p:nvSpPr>
        <p:spPr>
          <a:xfrm rot="0">
            <a:off x="5606175" y="587508"/>
            <a:ext cx="4951522" cy="796659"/>
          </a:xfrm>
          <a:prstGeom prst="rect">
            <a:avLst/>
          </a:prstGeom>
        </p:spPr>
        <p:txBody>
          <a:bodyPr anchor="t" rtlCol="false" tIns="0" lIns="0" bIns="0" rIns="0">
            <a:spAutoFit/>
          </a:bodyPr>
          <a:lstStyle/>
          <a:p>
            <a:pPr>
              <a:lnSpc>
                <a:spcPts val="6540"/>
              </a:lnSpc>
              <a:spcBef>
                <a:spcPct val="0"/>
              </a:spcBef>
            </a:pPr>
            <a:r>
              <a:rPr lang="en-US" sz="4671">
                <a:solidFill>
                  <a:srgbClr val="FFFFFF"/>
                </a:solidFill>
                <a:latin typeface="Montserrat Bold"/>
              </a:rPr>
              <a:t>Calorie Surplus</a:t>
            </a:r>
          </a:p>
        </p:txBody>
      </p:sp>
      <p:sp>
        <p:nvSpPr>
          <p:cNvPr name="TextBox 8" id="8"/>
          <p:cNvSpPr txBox="true"/>
          <p:nvPr/>
        </p:nvSpPr>
        <p:spPr>
          <a:xfrm rot="0">
            <a:off x="11095157" y="2024752"/>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1</a:t>
            </a:r>
          </a:p>
          <a:p>
            <a:pPr>
              <a:lnSpc>
                <a:spcPts val="4200"/>
              </a:lnSpc>
              <a:spcBef>
                <a:spcPct val="0"/>
              </a:spcBef>
            </a:pPr>
            <a:r>
              <a:rPr lang="en-US" sz="3000">
                <a:solidFill>
                  <a:srgbClr val="FFFFFF"/>
                </a:solidFill>
                <a:latin typeface="Montserrat Bold"/>
              </a:rPr>
              <a:t>60*2.2*14 = 1,850</a:t>
            </a:r>
          </a:p>
        </p:txBody>
      </p:sp>
      <p:sp>
        <p:nvSpPr>
          <p:cNvPr name="TextBox 9" id="9"/>
          <p:cNvSpPr txBox="true"/>
          <p:nvPr/>
        </p:nvSpPr>
        <p:spPr>
          <a:xfrm rot="0">
            <a:off x="11095157" y="3451640"/>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2</a:t>
            </a:r>
          </a:p>
          <a:p>
            <a:pPr>
              <a:lnSpc>
                <a:spcPts val="4200"/>
              </a:lnSpc>
              <a:spcBef>
                <a:spcPct val="0"/>
              </a:spcBef>
            </a:pPr>
            <a:r>
              <a:rPr lang="en-US" sz="3000">
                <a:solidFill>
                  <a:srgbClr val="FFFFFF"/>
                </a:solidFill>
                <a:latin typeface="Montserrat Bold"/>
              </a:rPr>
              <a:t>60*2.2*14 = 2,050</a:t>
            </a:r>
          </a:p>
        </p:txBody>
      </p:sp>
      <p:sp>
        <p:nvSpPr>
          <p:cNvPr name="TextBox 10" id="10"/>
          <p:cNvSpPr txBox="true"/>
          <p:nvPr/>
        </p:nvSpPr>
        <p:spPr>
          <a:xfrm rot="0">
            <a:off x="11095157" y="6516273"/>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4</a:t>
            </a:r>
          </a:p>
          <a:p>
            <a:pPr>
              <a:lnSpc>
                <a:spcPts val="4200"/>
              </a:lnSpc>
              <a:spcBef>
                <a:spcPct val="0"/>
              </a:spcBef>
            </a:pPr>
            <a:r>
              <a:rPr lang="en-US" sz="3000">
                <a:solidFill>
                  <a:srgbClr val="FFFFFF"/>
                </a:solidFill>
                <a:latin typeface="Montserrat Bold"/>
              </a:rPr>
              <a:t>60*2.2*14 = 2,450</a:t>
            </a:r>
          </a:p>
        </p:txBody>
      </p:sp>
      <p:sp>
        <p:nvSpPr>
          <p:cNvPr name="TextBox 11" id="11"/>
          <p:cNvSpPr txBox="true"/>
          <p:nvPr/>
        </p:nvSpPr>
        <p:spPr>
          <a:xfrm rot="0">
            <a:off x="11095157" y="5057775"/>
            <a:ext cx="4951522" cy="1350369"/>
          </a:xfrm>
          <a:prstGeom prst="rect">
            <a:avLst/>
          </a:prstGeom>
        </p:spPr>
        <p:txBody>
          <a:bodyPr anchor="t" rtlCol="false" tIns="0" lIns="0" bIns="0" rIns="0">
            <a:spAutoFit/>
          </a:bodyPr>
          <a:lstStyle/>
          <a:p>
            <a:pPr>
              <a:lnSpc>
                <a:spcPts val="6540"/>
              </a:lnSpc>
            </a:pPr>
            <a:r>
              <a:rPr lang="en-US" sz="4671">
                <a:solidFill>
                  <a:srgbClr val="FFFFFF"/>
                </a:solidFill>
                <a:latin typeface="Montserrat Bold"/>
              </a:rPr>
              <a:t>Week 3</a:t>
            </a:r>
          </a:p>
          <a:p>
            <a:pPr>
              <a:lnSpc>
                <a:spcPts val="4200"/>
              </a:lnSpc>
              <a:spcBef>
                <a:spcPct val="0"/>
              </a:spcBef>
            </a:pPr>
            <a:r>
              <a:rPr lang="en-US" sz="3000">
                <a:solidFill>
                  <a:srgbClr val="FFFFFF"/>
                </a:solidFill>
                <a:latin typeface="Montserrat Bold"/>
              </a:rPr>
              <a:t>60*2.2*14 = 2,250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DAF_3kAIaY8</dc:identifier>
  <dcterms:modified xsi:type="dcterms:W3CDTF">2011-08-01T06:04:30Z</dcterms:modified>
  <cp:revision>1</cp:revision>
  <dc:title>Muscle Munchies</dc:title>
</cp:coreProperties>
</file>